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3" r:id="rId2"/>
    <p:sldId id="264" r:id="rId3"/>
    <p:sldId id="288" r:id="rId4"/>
    <p:sldId id="289" r:id="rId5"/>
    <p:sldId id="271" r:id="rId6"/>
    <p:sldId id="270" r:id="rId7"/>
    <p:sldId id="269" r:id="rId8"/>
    <p:sldId id="267" r:id="rId9"/>
    <p:sldId id="266" r:id="rId10"/>
    <p:sldId id="265" r:id="rId11"/>
    <p:sldId id="272" r:id="rId12"/>
    <p:sldId id="277" r:id="rId13"/>
    <p:sldId id="278" r:id="rId14"/>
    <p:sldId id="279" r:id="rId15"/>
    <p:sldId id="280" r:id="rId16"/>
    <p:sldId id="281" r:id="rId17"/>
    <p:sldId id="273" r:id="rId18"/>
    <p:sldId id="274" r:id="rId19"/>
    <p:sldId id="275" r:id="rId20"/>
    <p:sldId id="276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5143500" type="screen16x9"/>
  <p:notesSz cx="6718300" cy="9855200"/>
  <p:custDataLst>
    <p:tags r:id="rId29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0" autoAdjust="0"/>
    <p:restoredTop sz="99737" autoAdjust="0"/>
  </p:normalViewPr>
  <p:slideViewPr>
    <p:cSldViewPr snapToGrid="0" snapToObjects="1" showGuides="1">
      <p:cViewPr varScale="1">
        <p:scale>
          <a:sx n="99" d="100"/>
          <a:sy n="99" d="100"/>
        </p:scale>
        <p:origin x="-52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733" cy="492446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5000" y="0"/>
            <a:ext cx="2911733" cy="492446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652813F2-3FC8-4C9F-A03A-283EED12FCEE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67488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2301" y="4680591"/>
            <a:ext cx="5373699" cy="4435154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1181"/>
            <a:ext cx="2911733" cy="492446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5000" y="9361181"/>
            <a:ext cx="2911733" cy="492446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F7C6161A-0E4C-43D4-B172-B6A8A760E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33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079DF-EFA8-4EFC-939E-2EB17F74DD44}" type="slidenum">
              <a:rPr lang="fr-FR"/>
              <a:pPr/>
              <a:t>3</a:t>
            </a:fld>
            <a:endParaRPr lang="fr-FR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1363"/>
            <a:ext cx="6559550" cy="3690937"/>
          </a:xfrm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309" y="4680197"/>
            <a:ext cx="4929682" cy="4434367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-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et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52322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pic>
        <p:nvPicPr>
          <p:cNvPr id="11" name="Espace réservé pour une image  5" descr="2014_Corporate_extract_pdf_tg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b="414"/>
          <a:stretch>
            <a:fillRect/>
          </a:stretch>
        </p:blipFill>
        <p:spPr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  <p:sp>
        <p:nvSpPr>
          <p:cNvPr id="10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5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500" b="0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9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9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5898598" y="1229181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A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898598" y="3396030"/>
            <a:ext cx="2916868" cy="123496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557862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grpSp>
        <p:nvGrpSpPr>
          <p:cNvPr id="19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97206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9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6310799" y="1241880"/>
            <a:ext cx="2833200" cy="2451600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A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310798" y="3736462"/>
            <a:ext cx="2834867" cy="894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</a:t>
            </a:r>
            <a:br>
              <a:rPr lang="fr-FR" dirty="0" smtClean="0"/>
            </a:br>
            <a:r>
              <a:rPr lang="fr-FR" dirty="0" smtClean="0"/>
              <a:t>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557862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grpSp>
        <p:nvGrpSpPr>
          <p:cNvPr id="19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7478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11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1950" y="3396030"/>
            <a:ext cx="3313517" cy="1234967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4934169" y="865130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AU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/>
          </p:nvPr>
        </p:nvSpPr>
        <p:spPr bwMode="auto">
          <a:xfrm>
            <a:off x="6904737" y="1914673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AU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4639968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58554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8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7079796" y="842794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AU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 bwMode="auto">
          <a:xfrm>
            <a:off x="7079796" y="2124658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AU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auto">
          <a:xfrm>
            <a:off x="7079796" y="3406522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AU" dirty="0"/>
          </a:p>
        </p:txBody>
      </p:sp>
      <p:sp>
        <p:nvSpPr>
          <p:cNvPr id="12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8" y="1964218"/>
            <a:ext cx="1502469" cy="2666779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</p:txBody>
      </p:sp>
      <p:grpSp>
        <p:nvGrpSpPr>
          <p:cNvPr id="23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55995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5509837" y="696543"/>
            <a:ext cx="3431610" cy="3934454"/>
          </a:xfrm>
        </p:spPr>
        <p:txBody>
          <a:bodyPr anchor="ctr" anchorCtr="0"/>
          <a:lstStyle>
            <a:lvl1pPr marL="0" indent="0" algn="r">
              <a:buFontTx/>
              <a:buNone/>
              <a:defRPr sz="1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17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769782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6" name="Group 25"/>
          <p:cNvGrpSpPr/>
          <p:nvPr userDrawn="1"/>
        </p:nvGrpSpPr>
        <p:grpSpPr>
          <a:xfrm>
            <a:off x="7256329" y="4879328"/>
            <a:ext cx="1692409" cy="153444"/>
            <a:chOff x="2619375" y="-595312"/>
            <a:chExt cx="1785938" cy="215899"/>
          </a:xfrm>
        </p:grpSpPr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6531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74916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396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et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52322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AU" dirty="0"/>
          </a:p>
        </p:txBody>
      </p:sp>
      <p:sp>
        <p:nvSpPr>
          <p:cNvPr id="10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5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500" b="0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50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2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66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3796-8AEB-46EC-9281-007AE7C16A66}" type="slidenum">
              <a:rPr lang="fr-FR"/>
              <a:pPr>
                <a:defRPr/>
              </a:pPr>
              <a:t>‹N°›</a:t>
            </a:fld>
            <a:r>
              <a:rPr lang="fr-FR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45759906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 - Aero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et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52322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0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5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500" b="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" name="Espace réservé pour une image  7" descr="2014_Aerospace_tg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4004"/>
          <a:stretch>
            <a:fillRect/>
          </a:stretch>
        </p:blipFill>
        <p:spPr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502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 - Def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et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52322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0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5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500" b="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1" name="Espace réservé pour une image  9" descr="2014_Defence_tg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2464"/>
          <a:stretch>
            <a:fillRect/>
          </a:stretch>
        </p:blipFill>
        <p:spPr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782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 - Secu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et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52322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0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5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500" b="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" name="Espace réservé pour une image  11" descr="2014_Securit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r="7750"/>
          <a:stretch>
            <a:fillRect/>
          </a:stretch>
        </p:blipFill>
        <p:spPr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732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 -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et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52322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0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5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500" b="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5" name="Espace réservé pour une image  5" descr="2014_spac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r="14792"/>
          <a:stretch>
            <a:fillRect/>
          </a:stretch>
        </p:blipFill>
        <p:spPr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94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 - 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et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52322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0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5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500" b="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1" name="Espace réservé pour une image  13" descr="2014_Transpor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5432"/>
          <a:stretch>
            <a:fillRect/>
          </a:stretch>
        </p:blipFill>
        <p:spPr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53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/>
            </a:lvl1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728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049" y="1344553"/>
            <a:ext cx="4918023" cy="866897"/>
          </a:xfrm>
        </p:spPr>
        <p:txBody>
          <a:bodyPr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2019650"/>
            <a:ext cx="4918023" cy="52322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02049" y="2502958"/>
            <a:ext cx="4918022" cy="1751542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AU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00847" y="1609906"/>
            <a:ext cx="96122" cy="360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Image 11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1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5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500" b="0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3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7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4740166" y="1169559"/>
            <a:ext cx="3993826" cy="2817677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AU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179515" y="696542"/>
            <a:ext cx="4450659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grpSp>
        <p:nvGrpSpPr>
          <p:cNvPr id="18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32395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5" y="69654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fr-FR" smtClean="0">
                <a:solidFill>
                  <a:srgbClr val="333366"/>
                </a:solidFill>
              </a:rPr>
              <a:pPr algn="l"/>
              <a:t>‹N°›</a:t>
            </a:fld>
            <a:endParaRPr lang="fr-FR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-2341" y="-13581"/>
            <a:ext cx="180000" cy="57599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6" name="Image 15" descr="logo_thales.png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7213448" y="4743026"/>
            <a:ext cx="1728000" cy="332309"/>
          </a:xfrm>
          <a:prstGeom prst="rect">
            <a:avLst/>
          </a:prstGeom>
        </p:spPr>
      </p:pic>
      <p:sp>
        <p:nvSpPr>
          <p:cNvPr id="11" name="Rectangle 36"/>
          <p:cNvSpPr>
            <a:spLocks noChangeArrowheads="1"/>
          </p:cNvSpPr>
          <p:nvPr/>
        </p:nvSpPr>
        <p:spPr bwMode="auto">
          <a:xfrm rot="16200000">
            <a:off x="-1890005" y="2627451"/>
            <a:ext cx="404648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600" noProof="0" dirty="0" smtClean="0">
                <a:solidFill>
                  <a:srgbClr val="969696"/>
                </a:solidFill>
              </a:rPr>
              <a:t>Ce document ne peut être reproduit, modifié, adapté, publié, traduit, d'une quelconque façon, en tout ou partie,</a:t>
            </a:r>
            <a:r>
              <a:rPr lang="fr-FR" sz="600" baseline="0" noProof="0" dirty="0" smtClean="0">
                <a:solidFill>
                  <a:srgbClr val="969696"/>
                </a:solidFill>
              </a:rPr>
              <a:t> </a:t>
            </a:r>
            <a:r>
              <a:rPr lang="fr-FR" sz="600" noProof="0" dirty="0" smtClean="0">
                <a:solidFill>
                  <a:srgbClr val="969696"/>
                </a:solidFill>
              </a:rPr>
              <a:t>ni divulgué à un tiers sans l'accord préalable et écrit de Thales  -  ©Thales </a:t>
            </a:r>
            <a:r>
              <a:rPr lang="fr-FR" sz="600" baseline="0" noProof="0" dirty="0" smtClean="0">
                <a:solidFill>
                  <a:srgbClr val="969696"/>
                </a:solidFill>
              </a:rPr>
              <a:t> </a:t>
            </a:r>
            <a:r>
              <a:rPr lang="fr-FR" sz="600" noProof="0" dirty="0" smtClean="0">
                <a:solidFill>
                  <a:srgbClr val="969696"/>
                </a:solidFill>
              </a:rPr>
              <a:t>2015</a:t>
            </a:r>
            <a:r>
              <a:rPr lang="fr-FR" sz="600" baseline="0" noProof="0" dirty="0" smtClean="0">
                <a:solidFill>
                  <a:srgbClr val="969696"/>
                </a:solidFill>
              </a:rPr>
              <a:t> </a:t>
            </a:r>
            <a:r>
              <a:rPr lang="fr-FR" sz="600" noProof="0" dirty="0" smtClean="0">
                <a:solidFill>
                  <a:srgbClr val="969696"/>
                </a:solidFill>
              </a:rPr>
              <a:t>Tous Droits réservés.</a:t>
            </a:r>
            <a:endParaRPr lang="fr-FR" sz="700" noProof="0" dirty="0">
              <a:solidFill>
                <a:srgbClr val="606060"/>
              </a:solidFill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598579" y="4855684"/>
            <a:ext cx="5475047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600" noProof="0" dirty="0" smtClean="0">
                <a:solidFill>
                  <a:srgbClr val="969696"/>
                </a:solidFill>
              </a:rPr>
              <a:t>TRN : </a:t>
            </a:r>
            <a:r>
              <a:rPr lang="fr-FR" sz="600" noProof="0" dirty="0" err="1" smtClean="0">
                <a:solidFill>
                  <a:srgbClr val="969696"/>
                </a:solidFill>
              </a:rPr>
              <a:t>xxxx-xxxxxxxxxx</a:t>
            </a:r>
            <a:r>
              <a:rPr lang="fr-FR" sz="600" noProof="0" dirty="0" smtClean="0">
                <a:solidFill>
                  <a:srgbClr val="969696"/>
                </a:solidFill>
              </a:rPr>
              <a:t>  </a:t>
            </a:r>
            <a:r>
              <a:rPr lang="fr-FR" sz="600" noProof="0" dirty="0" err="1" smtClean="0">
                <a:solidFill>
                  <a:srgbClr val="969696"/>
                </a:solidFill>
              </a:rPr>
              <a:t>rev</a:t>
            </a:r>
            <a:r>
              <a:rPr lang="fr-FR" sz="600" noProof="0" dirty="0" smtClean="0">
                <a:solidFill>
                  <a:srgbClr val="969696"/>
                </a:solidFill>
              </a:rPr>
              <a:t> xxx  - date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600" noProof="0" dirty="0" smtClean="0">
                <a:solidFill>
                  <a:srgbClr val="969696"/>
                </a:solidFill>
              </a:rPr>
              <a:t>Nom de la société / Modèle : 87204467-DOC-GRP-FR-002</a:t>
            </a:r>
            <a:endParaRPr lang="fr-FR" sz="700" noProof="0" dirty="0">
              <a:solidFill>
                <a:srgbClr val="606060"/>
              </a:solidFill>
            </a:endParaRPr>
          </a:p>
        </p:txBody>
      </p:sp>
      <p:sp>
        <p:nvSpPr>
          <p:cNvPr id="15" name="ZoneTexte 11"/>
          <p:cNvSpPr txBox="1">
            <a:spLocks noChangeArrowheads="1"/>
          </p:cNvSpPr>
          <p:nvPr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500" b="0" baseline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500" b="0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650" r:id="rId7"/>
    <p:sldLayoutId id="2147483730" r:id="rId8"/>
    <p:sldLayoutId id="2147483661" r:id="rId9"/>
    <p:sldLayoutId id="2147483662" r:id="rId10"/>
    <p:sldLayoutId id="2147483742" r:id="rId11"/>
    <p:sldLayoutId id="2147483663" r:id="rId12"/>
    <p:sldLayoutId id="2147483664" r:id="rId13"/>
    <p:sldLayoutId id="2147483666" r:id="rId14"/>
    <p:sldLayoutId id="2147483724" r:id="rId15"/>
    <p:sldLayoutId id="2147483652" r:id="rId16"/>
    <p:sldLayoutId id="2147483667" r:id="rId17"/>
    <p:sldLayoutId id="2147483736" r:id="rId18"/>
    <p:sldLayoutId id="2147483743" r:id="rId1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180975" algn="l" defTabSz="4572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985838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539750" indent="-182563" algn="l" defTabSz="457200" rtl="0" eaLnBrk="1" latinLnBrk="0" hangingPunct="1">
        <a:spcBef>
          <a:spcPts val="0"/>
        </a:spcBef>
        <a:spcAft>
          <a:spcPts val="600"/>
        </a:spcAft>
        <a:buSzPct val="100000"/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2563" algn="l" defTabSz="457200" rtl="0" eaLnBrk="1" latinLnBrk="0" hangingPunct="1">
        <a:spcBef>
          <a:spcPts val="360"/>
        </a:spcBef>
        <a:buSzPct val="100000"/>
        <a:buFont typeface="Lucida Grande"/>
        <a:buChar char="-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Sensibilisation IGTR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2049" y="3556066"/>
            <a:ext cx="4918023" cy="523220"/>
          </a:xfrm>
        </p:spPr>
        <p:txBody>
          <a:bodyPr/>
          <a:lstStyle/>
          <a:p>
            <a:r>
              <a:rPr lang="fr-FR" dirty="0" smtClean="0"/>
              <a:t>09 MAI 2016 </a:t>
            </a:r>
          </a:p>
          <a:p>
            <a:r>
              <a:rPr lang="fr-FR" dirty="0" smtClean="0"/>
              <a:t>Juliette ROUILLOUX-SICRE &amp; François CAZABAT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03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0" dirty="0" smtClean="0">
                <a:solidFill>
                  <a:srgbClr val="326599"/>
                </a:solidFill>
                <a:latin typeface="Arial Narrow" panose="02020603050405020304" pitchFamily="2"/>
              </a:rPr>
              <a:t/>
            </a:r>
            <a:br>
              <a:rPr lang="fr-FR" spc="-10" dirty="0" smtClean="0">
                <a:solidFill>
                  <a:srgbClr val="326599"/>
                </a:solidFill>
                <a:latin typeface="Arial Narrow" panose="02020603050405020304" pitchFamily="2"/>
              </a:rPr>
            </a:br>
            <a:r>
              <a:rPr lang="fr-FR" spc="-20" dirty="0">
                <a:solidFill>
                  <a:schemeClr val="tx2"/>
                </a:solidFill>
                <a:latin typeface="Arial" panose="02020603050405020304" pitchFamily="2"/>
              </a:rPr>
              <a:t>IGTR, arbre de décision et modèle de contrat pour une relation entre entités Thales : </a:t>
            </a:r>
            <a:br>
              <a:rPr lang="fr-FR" spc="-20" dirty="0">
                <a:solidFill>
                  <a:schemeClr val="tx2"/>
                </a:solidFill>
                <a:latin typeface="Arial" panose="02020603050405020304" pitchFamily="2"/>
              </a:rPr>
            </a:br>
            <a:endParaRPr lang="fr-FR" spc="-20" dirty="0">
              <a:solidFill>
                <a:schemeClr val="tx2"/>
              </a:solidFill>
              <a:latin typeface="Arial" panose="02020603050405020304" pitchFamily="2"/>
            </a:endParaRPr>
          </a:p>
        </p:txBody>
      </p:sp>
      <p:pic>
        <p:nvPicPr>
          <p:cNvPr id="8" name="Image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966" y="560108"/>
            <a:ext cx="7940094" cy="33746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15492" y="1072718"/>
            <a:ext cx="8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0000"/>
                </a:solidFill>
              </a:rPr>
              <a:t>Prix de marché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85706" y="561837"/>
            <a:ext cx="2198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Aspects </a:t>
            </a:r>
            <a:r>
              <a:rPr lang="fr-FR" sz="1400" b="1" dirty="0" err="1" smtClean="0"/>
              <a:t>T&amp;Cs</a:t>
            </a:r>
            <a:endParaRPr lang="fr-FR" sz="1400" b="1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4335695" y="842048"/>
            <a:ext cx="1253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subordonnée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840001" y="853918"/>
            <a:ext cx="1327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de</a:t>
            </a:r>
            <a:r>
              <a:rPr lang="fr-FR" sz="1100" dirty="0" smtClean="0"/>
              <a:t> </a:t>
            </a:r>
            <a:r>
              <a:rPr lang="fr-FR" sz="1100" b="1" dirty="0" smtClean="0"/>
              <a:t>cotraitance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05217" y="2137024"/>
            <a:ext cx="88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</a:schemeClr>
                </a:solidFill>
              </a:rPr>
              <a:t>Partage de Marge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00081" y="2506356"/>
            <a:ext cx="1089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tx1">
                    <a:lumMod val="50000"/>
                  </a:schemeClr>
                </a:solidFill>
              </a:rPr>
              <a:t>Marge-MIC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64802" y="2834994"/>
            <a:ext cx="8938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 smtClean="0">
                <a:solidFill>
                  <a:schemeClr val="bg1"/>
                </a:solidFill>
              </a:rPr>
              <a:t>CBB+x</a:t>
            </a:r>
            <a:r>
              <a:rPr lang="fr-FR" sz="900" b="1" dirty="0" smtClean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04873" y="3117049"/>
            <a:ext cx="140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err="1" smtClean="0">
                <a:solidFill>
                  <a:schemeClr val="bg1"/>
                </a:solidFill>
              </a:rPr>
              <a:t>Teaming</a:t>
            </a:r>
            <a:r>
              <a:rPr lang="fr-FR" sz="900" b="1" dirty="0" smtClean="0">
                <a:solidFill>
                  <a:schemeClr val="bg1"/>
                </a:solidFill>
              </a:rPr>
              <a:t> Agreement </a:t>
            </a:r>
            <a:r>
              <a:rPr lang="fr-FR" sz="900" b="1" dirty="0" err="1" smtClean="0">
                <a:solidFill>
                  <a:schemeClr val="bg1"/>
                </a:solidFill>
              </a:rPr>
              <a:t>with</a:t>
            </a:r>
            <a:r>
              <a:rPr lang="fr-FR" sz="900" b="1" dirty="0" smtClean="0">
                <a:solidFill>
                  <a:schemeClr val="bg1"/>
                </a:solidFill>
              </a:rPr>
              <a:t> a </a:t>
            </a:r>
            <a:r>
              <a:rPr lang="fr-FR" sz="900" b="1" dirty="0" err="1">
                <a:solidFill>
                  <a:schemeClr val="bg1"/>
                </a:solidFill>
              </a:rPr>
              <a:t>T</a:t>
            </a:r>
            <a:r>
              <a:rPr lang="fr-FR" sz="900" b="1" dirty="0" err="1" smtClean="0">
                <a:solidFill>
                  <a:schemeClr val="bg1"/>
                </a:solidFill>
              </a:rPr>
              <a:t>hin</a:t>
            </a:r>
            <a:r>
              <a:rPr lang="fr-FR" sz="900" b="1" dirty="0" smtClean="0">
                <a:solidFill>
                  <a:schemeClr val="bg1"/>
                </a:solidFill>
              </a:rPr>
              <a:t> Prime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423024" y="3585959"/>
            <a:ext cx="124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 smtClean="0">
                <a:solidFill>
                  <a:schemeClr val="bg1"/>
                </a:solidFill>
              </a:rPr>
              <a:t>Reselling</a:t>
            </a:r>
            <a:r>
              <a:rPr lang="fr-FR" sz="900" b="1" dirty="0" smtClean="0">
                <a:solidFill>
                  <a:schemeClr val="bg1"/>
                </a:solidFill>
              </a:rPr>
              <a:t> Agreement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913634" y="2147297"/>
            <a:ext cx="86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tx1">
                    <a:lumMod val="50000"/>
                  </a:schemeClr>
                </a:solidFill>
              </a:rPr>
              <a:t>Consortium Agreement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995648" y="2497808"/>
            <a:ext cx="1244886" cy="23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tx1">
                    <a:lumMod val="50000"/>
                  </a:schemeClr>
                </a:solidFill>
              </a:rPr>
              <a:t>Agreement </a:t>
            </a:r>
            <a:r>
              <a:rPr lang="fr-FR" sz="900" b="1" dirty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fr-FR" sz="800" b="1" dirty="0">
                <a:solidFill>
                  <a:schemeClr val="tx1">
                    <a:lumMod val="50000"/>
                  </a:schemeClr>
                </a:solidFill>
              </a:rPr>
              <a:t>MIC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839843" y="592308"/>
            <a:ext cx="175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Aspect comptabilité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167080" y="1115528"/>
            <a:ext cx="1179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Juxtaposée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294297" y="2205005"/>
            <a:ext cx="1179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intégrée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286768" y="2801410"/>
            <a:ext cx="1179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Juxtaposée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306963" y="3174757"/>
            <a:ext cx="1179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intégrée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338139" y="3585959"/>
            <a:ext cx="1179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intégrée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85780" y="3924237"/>
            <a:ext cx="8858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/>
              <a:t>a) </a:t>
            </a:r>
            <a:r>
              <a:rPr lang="fr-FR" sz="1000" dirty="0"/>
              <a:t>acquisition de composants et services, auprès d’entités en vue de les (</a:t>
            </a:r>
            <a:r>
              <a:rPr lang="fr-FR" sz="1000" dirty="0" err="1"/>
              <a:t>re</a:t>
            </a:r>
            <a:r>
              <a:rPr lang="fr-FR" sz="1000" dirty="0"/>
              <a:t>)vendre sur le marché extérieur.</a:t>
            </a:r>
          </a:p>
          <a:p>
            <a:pPr algn="just"/>
            <a:r>
              <a:rPr lang="fr-FR" sz="1000" b="1" dirty="0"/>
              <a:t>(b) </a:t>
            </a:r>
            <a:r>
              <a:rPr lang="fr-FR" sz="1000" dirty="0"/>
              <a:t>acquisition de produits, sous-systèmes et développements qui sont </a:t>
            </a:r>
            <a:r>
              <a:rPr lang="fr-FR" sz="1000" b="1" dirty="0"/>
              <a:t>mis en situation de concurrence</a:t>
            </a:r>
          </a:p>
          <a:p>
            <a:pPr algn="just"/>
            <a:r>
              <a:rPr lang="fr-FR" sz="1000" b="1" dirty="0"/>
              <a:t>avec des fournisseurs hors-Groupe </a:t>
            </a:r>
            <a:r>
              <a:rPr lang="fr-FR" sz="1000" dirty="0"/>
              <a:t>:</a:t>
            </a:r>
          </a:p>
          <a:p>
            <a:pPr marL="266700" algn="just"/>
            <a:r>
              <a:rPr lang="fr-FR" sz="1000" dirty="0"/>
              <a:t>o </a:t>
            </a:r>
            <a:r>
              <a:rPr lang="fr-FR" sz="1000" dirty="0" smtClean="0"/>
              <a:t>	soit </a:t>
            </a:r>
            <a:r>
              <a:rPr lang="fr-FR" sz="1000" dirty="0"/>
              <a:t>du fait d’une exigence du client final ;</a:t>
            </a:r>
          </a:p>
          <a:p>
            <a:pPr marL="266700" algn="just"/>
            <a:r>
              <a:rPr lang="fr-FR" sz="1000" dirty="0"/>
              <a:t>o </a:t>
            </a:r>
            <a:r>
              <a:rPr lang="fr-FR" sz="1000" dirty="0" smtClean="0"/>
              <a:t>	soit </a:t>
            </a:r>
            <a:r>
              <a:rPr lang="fr-FR" sz="1000" dirty="0"/>
              <a:t>du fait d’une décision interne irréversible prise en </a:t>
            </a:r>
            <a:r>
              <a:rPr lang="fr-FR" sz="1000" dirty="0" err="1"/>
              <a:t>Gate</a:t>
            </a:r>
            <a:r>
              <a:rPr lang="fr-FR" sz="1000" dirty="0"/>
              <a:t> 1 (lorsqu’une telle décision </a:t>
            </a:r>
            <a:r>
              <a:rPr lang="fr-FR" sz="1000" dirty="0" smtClean="0"/>
              <a:t>est considérée </a:t>
            </a:r>
            <a:r>
              <a:rPr lang="fr-FR" sz="1000" dirty="0"/>
              <a:t>comme compatible du </a:t>
            </a:r>
            <a:r>
              <a:rPr lang="fr-FR" sz="1000" dirty="0" smtClean="0"/>
              <a:t> principe </a:t>
            </a:r>
            <a:r>
              <a:rPr lang="fr-FR" sz="1000" dirty="0"/>
              <a:t>fondamental de « préférence interne ») .</a:t>
            </a:r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244814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20" dirty="0" smtClean="0">
                <a:solidFill>
                  <a:schemeClr val="tx2"/>
                </a:solidFill>
                <a:latin typeface="Arial" panose="02020603050405020304" pitchFamily="2"/>
              </a:rPr>
              <a:t>Application </a:t>
            </a:r>
            <a:r>
              <a:rPr lang="fr-FR" spc="-20" dirty="0">
                <a:solidFill>
                  <a:schemeClr val="tx2"/>
                </a:solidFill>
                <a:latin typeface="Arial" panose="02020603050405020304" pitchFamily="2"/>
              </a:rPr>
              <a:t>des IGTR </a:t>
            </a:r>
            <a:r>
              <a:rPr lang="fr-FR" spc="-20">
                <a:solidFill>
                  <a:schemeClr val="tx2"/>
                </a:solidFill>
                <a:latin typeface="Arial" panose="02020603050405020304" pitchFamily="2"/>
              </a:rPr>
              <a:t>: </a:t>
            </a:r>
            <a:r>
              <a:rPr lang="fr-FR" spc="-20" smtClean="0">
                <a:solidFill>
                  <a:schemeClr val="tx2"/>
                </a:solidFill>
                <a:latin typeface="Arial" panose="02020603050405020304" pitchFamily="2"/>
              </a:rPr>
              <a:t>principes </a:t>
            </a:r>
            <a:r>
              <a:rPr lang="fr-FR" spc="-20" dirty="0" smtClean="0">
                <a:solidFill>
                  <a:schemeClr val="tx2"/>
                </a:solidFill>
                <a:latin typeface="Arial" panose="02020603050405020304" pitchFamily="2"/>
              </a:rPr>
              <a:t>de base</a:t>
            </a:r>
            <a:endParaRPr lang="fr-FR" spc="-20" dirty="0">
              <a:solidFill>
                <a:schemeClr val="tx2"/>
              </a:solidFill>
              <a:latin typeface="Arial" panose="02020603050405020304" pitchFamily="2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5" y="570010"/>
            <a:ext cx="8861743" cy="4573490"/>
          </a:xfrm>
        </p:spPr>
        <p:txBody>
          <a:bodyPr/>
          <a:lstStyle/>
          <a:p>
            <a:pPr marL="422910" lvl="0" indent="-285750" defTabSz="914400">
              <a:lnSpc>
                <a:spcPts val="2500"/>
              </a:lnSpc>
              <a:spcBef>
                <a:spcPts val="1175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1700" kern="0" spc="-35" dirty="0">
                <a:solidFill>
                  <a:schemeClr val="tx2"/>
                </a:solidFill>
                <a:latin typeface="Arial" panose="02020603050405020304" pitchFamily="2"/>
              </a:rPr>
              <a:t>La conformité aux IGTR repose sur: </a:t>
            </a:r>
          </a:p>
          <a:p>
            <a:pPr marL="137160" lvl="0" indent="0" defTabSz="914400">
              <a:lnSpc>
                <a:spcPts val="2200"/>
              </a:lnSpc>
              <a:spcBef>
                <a:spcPts val="9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fr-FR" kern="0" dirty="0">
                <a:solidFill>
                  <a:srgbClr val="993265"/>
                </a:solidFill>
                <a:latin typeface="Arial" panose="02020603050405020304" pitchFamily="2"/>
              </a:rPr>
              <a:t>A.</a:t>
            </a:r>
            <a:r>
              <a:rPr lang="fr-FR" sz="1500" kern="0" dirty="0">
                <a:solidFill>
                  <a:srgbClr val="113D6D"/>
                </a:solidFill>
                <a:latin typeface="Arial" panose="02020603050405020304" pitchFamily="2"/>
              </a:rPr>
              <a:t> </a:t>
            </a:r>
            <a:r>
              <a:rPr lang="fr-FR" sz="1600" kern="0" dirty="0">
                <a:solidFill>
                  <a:srgbClr val="113D6D"/>
                </a:solidFill>
                <a:latin typeface="Arial" panose="02020603050405020304" pitchFamily="2"/>
              </a:rPr>
              <a:t>Une démarche séquentielle: </a:t>
            </a:r>
          </a:p>
          <a:p>
            <a:pPr marL="640080" marR="731520" lvl="0" indent="-228600" algn="just" defTabSz="91440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fr-FR" sz="1200" kern="0" dirty="0">
                <a:solidFill>
                  <a:srgbClr val="993265"/>
                </a:solidFill>
                <a:latin typeface="Arial" panose="02020603050405020304" pitchFamily="2"/>
              </a:rPr>
              <a:t>1.</a:t>
            </a:r>
            <a:r>
              <a:rPr lang="fr-FR" sz="1300" kern="0" dirty="0">
                <a:solidFill>
                  <a:srgbClr val="326599"/>
                </a:solidFill>
                <a:latin typeface="Arial" panose="02020603050405020304" pitchFamily="2"/>
              </a:rPr>
              <a:t> </a:t>
            </a:r>
            <a:r>
              <a:rPr lang="fr-FR" sz="1200" kern="0" dirty="0">
                <a:solidFill>
                  <a:srgbClr val="326599"/>
                </a:solidFill>
                <a:latin typeface="Arial" panose="02020603050405020304" pitchFamily="2"/>
              </a:rPr>
              <a:t>Identification claire de la façon dont la Solution (qui sera offerte) associera les </a:t>
            </a:r>
            <a:r>
              <a:rPr lang="fr-FR" sz="1200" kern="0" dirty="0" smtClean="0">
                <a:solidFill>
                  <a:srgbClr val="326599"/>
                </a:solidFill>
                <a:latin typeface="Arial" panose="02020603050405020304" pitchFamily="2"/>
              </a:rPr>
              <a:t>entités Thales </a:t>
            </a:r>
            <a:r>
              <a:rPr lang="fr-FR" sz="1200" kern="0" dirty="0">
                <a:solidFill>
                  <a:srgbClr val="326599"/>
                </a:solidFill>
                <a:latin typeface="Arial" panose="02020603050405020304" pitchFamily="2"/>
              </a:rPr>
              <a:t>contributrices (Y-a-t-il un TSL? Dans l’affirmative, quel(s) est(sont-ils?) </a:t>
            </a:r>
          </a:p>
          <a:p>
            <a:pPr marL="411480" lvl="0" indent="0" algn="just" defTabSz="91440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fr-FR" sz="1200" kern="0" dirty="0">
                <a:solidFill>
                  <a:srgbClr val="993265"/>
                </a:solidFill>
                <a:latin typeface="Arial" panose="02020603050405020304" pitchFamily="2"/>
              </a:rPr>
              <a:t>2.</a:t>
            </a:r>
            <a:r>
              <a:rPr lang="fr-FR" sz="1200" kern="0" dirty="0">
                <a:solidFill>
                  <a:srgbClr val="326599"/>
                </a:solidFill>
                <a:latin typeface="Arial" panose="02020603050405020304" pitchFamily="2"/>
              </a:rPr>
              <a:t> Une fois établi la façon dont les entités Thales vont coopérer pour fournir la Solution, </a:t>
            </a:r>
          </a:p>
          <a:p>
            <a:pPr marL="1051560" marR="822960" lvl="0" indent="320040" algn="just" defTabSz="9144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AutoNum type="alphaLcPeriod"/>
              <a:tabLst/>
            </a:pPr>
            <a:r>
              <a:rPr lang="fr-FR" sz="1200" kern="0" dirty="0">
                <a:solidFill>
                  <a:srgbClr val="326599"/>
                </a:solidFill>
                <a:latin typeface="Arial" panose="02020603050405020304" pitchFamily="2"/>
              </a:rPr>
              <a:t>Identifier clairement où l’échange IG considéré va se situer dans le schéma industriel </a:t>
            </a:r>
            <a:r>
              <a:rPr lang="fr-FR" sz="1200" kern="0" dirty="0" smtClean="0">
                <a:solidFill>
                  <a:srgbClr val="326599"/>
                </a:solidFill>
                <a:latin typeface="Arial" panose="02020603050405020304" pitchFamily="2"/>
              </a:rPr>
              <a:t>global (l’entité </a:t>
            </a:r>
            <a:r>
              <a:rPr lang="fr-FR" sz="1200" kern="0" dirty="0">
                <a:solidFill>
                  <a:srgbClr val="326599"/>
                </a:solidFill>
                <a:latin typeface="Arial" panose="02020603050405020304" pitchFamily="2"/>
              </a:rPr>
              <a:t>Cédante de l’IG considéré est-elle le TSL de l’Offre?) </a:t>
            </a:r>
          </a:p>
          <a:p>
            <a:pPr marL="1079500" marR="960120" lvl="0" indent="290513" algn="just" defTabSz="9144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AutoNum type="alphaLcPeriod"/>
              <a:tabLst>
                <a:tab pos="8434388" algn="l"/>
              </a:tabLst>
            </a:pPr>
            <a:r>
              <a:rPr lang="fr-FR" sz="1200" u="sng" kern="0" dirty="0">
                <a:solidFill>
                  <a:srgbClr val="326599"/>
                </a:solidFill>
                <a:latin typeface="Arial" panose="02020603050405020304" pitchFamily="2"/>
              </a:rPr>
              <a:t>Seulement APRES, </a:t>
            </a:r>
            <a:r>
              <a:rPr lang="fr-FR" sz="1200" kern="0" dirty="0">
                <a:solidFill>
                  <a:srgbClr val="326599"/>
                </a:solidFill>
                <a:latin typeface="Arial" panose="02020603050405020304" pitchFamily="2"/>
              </a:rPr>
              <a:t> identifier le modèle de contrat IGTR qui colle le mieux à </a:t>
            </a:r>
            <a:r>
              <a:rPr lang="fr-FR" sz="1200" kern="0" dirty="0" smtClean="0">
                <a:solidFill>
                  <a:srgbClr val="326599"/>
                </a:solidFill>
                <a:latin typeface="Arial" panose="02020603050405020304" pitchFamily="2"/>
              </a:rPr>
              <a:t>l’échange IG considéré </a:t>
            </a:r>
            <a:r>
              <a:rPr lang="fr-FR" sz="1200" kern="0" dirty="0">
                <a:solidFill>
                  <a:srgbClr val="326599"/>
                </a:solidFill>
                <a:latin typeface="Arial" panose="02020603050405020304" pitchFamily="2"/>
              </a:rPr>
              <a:t>(généralement, il faut choisir entre deux possibilités) </a:t>
            </a:r>
          </a:p>
          <a:p>
            <a:pPr marL="640080" marR="320040" lvl="0" indent="-228600" algn="just" defTabSz="91440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fr-FR" sz="1200" kern="0" dirty="0">
                <a:solidFill>
                  <a:srgbClr val="993265"/>
                </a:solidFill>
                <a:latin typeface="Arial" panose="02020603050405020304" pitchFamily="2"/>
              </a:rPr>
              <a:t>3.</a:t>
            </a:r>
            <a:r>
              <a:rPr lang="fr-FR" sz="1200" kern="0" dirty="0">
                <a:solidFill>
                  <a:srgbClr val="326599"/>
                </a:solidFill>
                <a:latin typeface="Arial" panose="02020603050405020304" pitchFamily="2"/>
              </a:rPr>
              <a:t> Bien respecter les aspects séquentiels que le cas IGTR retenu requiert pour la formalisation de la relation future (Cas « </a:t>
            </a:r>
            <a:r>
              <a:rPr lang="fr-FR" sz="1200" kern="0" dirty="0" err="1">
                <a:solidFill>
                  <a:srgbClr val="326599"/>
                </a:solidFill>
                <a:latin typeface="Arial" panose="02020603050405020304" pitchFamily="2"/>
              </a:rPr>
              <a:t>Thin</a:t>
            </a:r>
            <a:r>
              <a:rPr lang="fr-FR" sz="1200" kern="0" dirty="0">
                <a:solidFill>
                  <a:srgbClr val="326599"/>
                </a:solidFill>
                <a:latin typeface="Arial" panose="02020603050405020304" pitchFamily="2"/>
              </a:rPr>
              <a:t> Prime ») </a:t>
            </a:r>
            <a:endParaRPr lang="fr-FR" sz="1200" kern="0" dirty="0" smtClean="0">
              <a:solidFill>
                <a:srgbClr val="326599"/>
              </a:solidFill>
              <a:latin typeface="Arial" panose="02020603050405020304" pitchFamily="2"/>
            </a:endParaRPr>
          </a:p>
          <a:p>
            <a:pPr marL="13716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993265"/>
                </a:solidFill>
                <a:latin typeface="Arial" panose="02020603050405020304" pitchFamily="2"/>
              </a:rPr>
              <a:t>B.</a:t>
            </a:r>
            <a:r>
              <a:rPr lang="fr-FR" sz="1400" dirty="0">
                <a:solidFill>
                  <a:srgbClr val="113D6D"/>
                </a:solidFill>
                <a:latin typeface="Arial" panose="02020603050405020304" pitchFamily="2"/>
              </a:rPr>
              <a:t> L’acceptation par les DEUX Parties de </a:t>
            </a:r>
            <a:r>
              <a:rPr lang="fr-FR" sz="1400" u="sng" dirty="0">
                <a:solidFill>
                  <a:srgbClr val="113D6D"/>
                </a:solidFill>
                <a:latin typeface="Arial" panose="02020603050405020304" pitchFamily="2"/>
              </a:rPr>
              <a:t>TOUTES</a:t>
            </a:r>
            <a:r>
              <a:rPr lang="fr-FR" sz="1400" dirty="0">
                <a:solidFill>
                  <a:srgbClr val="113D6D"/>
                </a:solidFill>
                <a:latin typeface="Arial" panose="02020603050405020304" pitchFamily="2"/>
              </a:rPr>
              <a:t> les conséquences qui découlent du </a:t>
            </a:r>
            <a:r>
              <a:rPr lang="fr-FR" sz="1400" spc="-15" dirty="0" smtClean="0">
                <a:solidFill>
                  <a:srgbClr val="113D6D"/>
                </a:solidFill>
                <a:latin typeface="Arial" panose="02020603050405020304" pitchFamily="2"/>
              </a:rPr>
              <a:t>cas </a:t>
            </a:r>
            <a:r>
              <a:rPr lang="fr-FR" sz="1400" spc="-15" dirty="0">
                <a:solidFill>
                  <a:srgbClr val="113D6D"/>
                </a:solidFill>
                <a:latin typeface="Arial" panose="02020603050405020304" pitchFamily="2"/>
              </a:rPr>
              <a:t>IGTR sélectionné: </a:t>
            </a:r>
          </a:p>
          <a:p>
            <a:pPr marL="822960" indent="411480">
              <a:lnSpc>
                <a:spcPts val="1700"/>
              </a:lnSpc>
              <a:spcBef>
                <a:spcPts val="10"/>
              </a:spcBef>
              <a:spcAft>
                <a:spcPts val="0"/>
              </a:spcAft>
              <a:buFont typeface="Arial"/>
              <a:buAutoNum type="romanLcPeriod"/>
            </a:pPr>
            <a:r>
              <a:rPr lang="fr-FR" sz="1200" u="sng" spc="-5" dirty="0">
                <a:solidFill>
                  <a:srgbClr val="326599"/>
                </a:solidFill>
                <a:latin typeface="Arial" panose="02020603050405020304" pitchFamily="2"/>
              </a:rPr>
              <a:t>Le jeu des </a:t>
            </a:r>
            <a:r>
              <a:rPr lang="fr-FR" sz="1200" u="sng" spc="-5" dirty="0" err="1">
                <a:solidFill>
                  <a:srgbClr val="326599"/>
                </a:solidFill>
                <a:latin typeface="Arial" panose="02020603050405020304" pitchFamily="2"/>
              </a:rPr>
              <a:t>T&amp;Cs</a:t>
            </a:r>
            <a:r>
              <a:rPr lang="fr-FR" sz="1200" u="sng" spc="-5" dirty="0">
                <a:solidFill>
                  <a:srgbClr val="326599"/>
                </a:solidFill>
                <a:latin typeface="Arial" panose="02020603050405020304" pitchFamily="2"/>
              </a:rPr>
              <a:t> </a:t>
            </a:r>
            <a:r>
              <a:rPr lang="fr-FR" sz="1200" spc="-5" dirty="0">
                <a:solidFill>
                  <a:srgbClr val="326599"/>
                </a:solidFill>
                <a:latin typeface="Arial" panose="02020603050405020304" pitchFamily="2"/>
              </a:rPr>
              <a:t> du modèle de contrat correspondant au cas choisi </a:t>
            </a:r>
          </a:p>
          <a:p>
            <a:pPr marL="822960" indent="411480"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Arial"/>
              <a:buAutoNum type="romanLcPeriod"/>
            </a:pPr>
            <a:r>
              <a:rPr lang="fr-FR" sz="1200" dirty="0">
                <a:solidFill>
                  <a:srgbClr val="326599"/>
                </a:solidFill>
                <a:latin typeface="Arial" panose="02020603050405020304" pitchFamily="2"/>
              </a:rPr>
              <a:t>La règle comptable associée au cas </a:t>
            </a:r>
            <a:r>
              <a:rPr lang="fr-FR" sz="1400" dirty="0">
                <a:solidFill>
                  <a:srgbClr val="326599"/>
                </a:solidFill>
                <a:latin typeface="Arial Narrow" panose="02020603050405020304" pitchFamily="2"/>
              </a:rPr>
              <a:t>(et au contrat) (comptabilité juxtaposée </a:t>
            </a:r>
            <a:r>
              <a:rPr lang="fr-FR" sz="1400" dirty="0" err="1">
                <a:solidFill>
                  <a:srgbClr val="326599"/>
                </a:solidFill>
                <a:latin typeface="Arial Narrow" panose="02020603050405020304" pitchFamily="2"/>
              </a:rPr>
              <a:t>v.s</a:t>
            </a:r>
            <a:r>
              <a:rPr lang="fr-FR" sz="1400" dirty="0">
                <a:solidFill>
                  <a:srgbClr val="326599"/>
                </a:solidFill>
                <a:latin typeface="Arial Narrow" panose="02020603050405020304" pitchFamily="2"/>
              </a:rPr>
              <a:t>. intégrée) </a:t>
            </a:r>
          </a:p>
          <a:p>
            <a:pPr marL="822960" marR="457200" indent="411480"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Arial"/>
              <a:buAutoNum type="romanLcPeriod"/>
            </a:pPr>
            <a:r>
              <a:rPr lang="fr-FR" sz="1200" dirty="0">
                <a:solidFill>
                  <a:srgbClr val="326599"/>
                </a:solidFill>
                <a:latin typeface="Arial" panose="02020603050405020304" pitchFamily="2"/>
              </a:rPr>
              <a:t>Et les modulations possibles (fonction de chaque cas) : </a:t>
            </a:r>
            <a:r>
              <a:rPr lang="fr-FR" sz="1400" dirty="0">
                <a:solidFill>
                  <a:srgbClr val="326599"/>
                </a:solidFill>
                <a:latin typeface="Arial Narrow" panose="02020603050405020304" pitchFamily="2"/>
              </a:rPr>
              <a:t>amendements aux T&amp;C, profil du </a:t>
            </a:r>
            <a:r>
              <a:rPr lang="fr-FR" sz="1400" dirty="0" smtClean="0">
                <a:solidFill>
                  <a:srgbClr val="326599"/>
                </a:solidFill>
                <a:latin typeface="Arial Narrow" panose="02020603050405020304" pitchFamily="2"/>
              </a:rPr>
              <a:t>cash, </a:t>
            </a:r>
            <a:r>
              <a:rPr lang="fr-FR" sz="1400" u="sng" dirty="0" smtClean="0">
                <a:solidFill>
                  <a:srgbClr val="326599"/>
                </a:solidFill>
                <a:latin typeface="Arial Narrow" panose="02020603050405020304" pitchFamily="2"/>
              </a:rPr>
              <a:t>accès </a:t>
            </a:r>
            <a:r>
              <a:rPr lang="fr-FR" sz="1400" u="sng" dirty="0">
                <a:solidFill>
                  <a:srgbClr val="326599"/>
                </a:solidFill>
                <a:latin typeface="Arial Narrow" panose="02020603050405020304" pitchFamily="2"/>
              </a:rPr>
              <a:t>de l’entité Cédante à l’Offre,</a:t>
            </a:r>
            <a:r>
              <a:rPr lang="fr-FR" sz="1400" dirty="0">
                <a:solidFill>
                  <a:srgbClr val="326599"/>
                </a:solidFill>
                <a:latin typeface="Arial Narrow" panose="02020603050405020304" pitchFamily="2"/>
              </a:rPr>
              <a:t> et contrôle éventuel de l’entité Acheteuse par l’entité Cédante </a:t>
            </a:r>
            <a:endParaRPr lang="fr-FR" sz="1400" dirty="0" smtClean="0">
              <a:solidFill>
                <a:srgbClr val="326599"/>
              </a:solidFill>
              <a:latin typeface="Arial Narrow" panose="02020603050405020304" pitchFamily="2"/>
            </a:endParaRPr>
          </a:p>
          <a:p>
            <a:pPr marL="514350" indent="-285750" algn="just">
              <a:lnSpc>
                <a:spcPts val="2200"/>
              </a:lnSpc>
              <a:spcBef>
                <a:spcPts val="665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1700" kern="0" spc="-35" dirty="0">
                <a:solidFill>
                  <a:schemeClr val="tx2"/>
                </a:solidFill>
                <a:latin typeface="Arial" panose="02020603050405020304" pitchFamily="2"/>
              </a:rPr>
              <a:t>Tout écart par rapport à l’une de ces exigences compromet la conformité aux IGTR </a:t>
            </a:r>
          </a:p>
          <a:p>
            <a:pPr marL="640080" marR="320040" lvl="0" indent="-228600" algn="just" defTabSz="91440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endParaRPr lang="fr-FR" sz="1300" kern="0" dirty="0" smtClean="0">
              <a:solidFill>
                <a:srgbClr val="326599"/>
              </a:solidFill>
              <a:latin typeface="Arial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2119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IGTR 1 : </a:t>
            </a:r>
            <a:r>
              <a:rPr lang="fr-FR" dirty="0" smtClean="0"/>
              <a:t>Prix </a:t>
            </a:r>
            <a:r>
              <a:rPr lang="fr-FR" dirty="0"/>
              <a:t>de marché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sz="1800" b="1" dirty="0">
                <a:solidFill>
                  <a:srgbClr val="003366"/>
                </a:solidFill>
                <a:latin typeface="Arial" charset="0"/>
                <a:cs typeface="Arial" charset="0"/>
              </a:rPr>
              <a:t>Caractéristiques de l’IGTR 1 </a:t>
            </a:r>
            <a:r>
              <a:rPr lang="fr-FR" sz="18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:</a:t>
            </a:r>
            <a:endParaRPr lang="en-GB" sz="1800" b="1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742950" lvl="1" indent="-285750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dirty="0">
                <a:solidFill>
                  <a:srgbClr val="003366"/>
                </a:solidFill>
                <a:latin typeface="Arial" charset="0"/>
                <a:cs typeface="Arial" charset="0"/>
              </a:rPr>
              <a:t>S’applique d’une part à des acquisitions de composants et services, auprès d’entités dont l’objectif principal est de vendre sur le marché </a:t>
            </a:r>
            <a:r>
              <a:rPr lang="fr-FR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extérieur</a:t>
            </a:r>
          </a:p>
          <a:p>
            <a:pPr marL="457200" lvl="1" indent="0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</a:pPr>
            <a:endParaRPr lang="fr-FR" dirty="0" smtClean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742950" lvl="1" indent="-285750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S’applique </a:t>
            </a:r>
            <a:r>
              <a:rPr lang="fr-FR" dirty="0">
                <a:solidFill>
                  <a:srgbClr val="003366"/>
                </a:solidFill>
                <a:latin typeface="Arial" charset="0"/>
                <a:cs typeface="Arial" charset="0"/>
              </a:rPr>
              <a:t>d’autre part à des acquisitions de produits, sous-systèmes et développements qui sont mis en situation de concurrence avec des fournisseurs hors-Groupe </a:t>
            </a:r>
            <a:r>
              <a:rPr lang="fr-FR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:</a:t>
            </a:r>
            <a:endParaRPr lang="fr-FR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1190626" lvl="4" indent="-457200" defTabSz="914400" eaLnBrk="0" fontAlgn="base" hangingPunct="0">
              <a:spcAft>
                <a:spcPct val="0"/>
              </a:spcAft>
              <a:buClr>
                <a:srgbClr val="6F6F6F"/>
              </a:buClr>
              <a:buSzPct val="80000"/>
              <a:buFont typeface="Wingdings" pitchFamily="2" charset="2"/>
              <a:buChar char="n"/>
            </a:pPr>
            <a:r>
              <a:rPr lang="fr-FR" kern="0" dirty="0">
                <a:solidFill>
                  <a:srgbClr val="6F6F6F"/>
                </a:solidFill>
                <a:latin typeface="Arial"/>
                <a:cs typeface="Arial"/>
              </a:rPr>
              <a:t>Soit en fonction d’une exigence du client final</a:t>
            </a:r>
          </a:p>
          <a:p>
            <a:pPr marL="1190626" lvl="4" indent="-457200" defTabSz="914400" eaLnBrk="0" fontAlgn="base" hangingPunct="0">
              <a:spcAft>
                <a:spcPct val="0"/>
              </a:spcAft>
              <a:buClr>
                <a:srgbClr val="6F6F6F"/>
              </a:buClr>
              <a:buSzPct val="80000"/>
              <a:buFont typeface="Wingdings" pitchFamily="2" charset="2"/>
              <a:buChar char="n"/>
            </a:pPr>
            <a:r>
              <a:rPr lang="fr-FR" kern="0" dirty="0">
                <a:solidFill>
                  <a:srgbClr val="6F6F6F"/>
                </a:solidFill>
                <a:latin typeface="Arial"/>
                <a:cs typeface="Arial"/>
              </a:rPr>
              <a:t>Soit en fonction d’une décision irréversible prise en </a:t>
            </a:r>
            <a:r>
              <a:rPr lang="fr-FR" kern="0" dirty="0" err="1">
                <a:solidFill>
                  <a:srgbClr val="6F6F6F"/>
                </a:solidFill>
                <a:latin typeface="Arial"/>
                <a:cs typeface="Arial"/>
              </a:rPr>
              <a:t>Gate</a:t>
            </a:r>
            <a:r>
              <a:rPr lang="fr-FR" kern="0" dirty="0">
                <a:solidFill>
                  <a:srgbClr val="6F6F6F"/>
                </a:solidFill>
                <a:latin typeface="Arial"/>
                <a:cs typeface="Arial"/>
              </a:rPr>
              <a:t> 1 (lorsqu’une telle décision est considérée comme compatible du principe fondamental de « préférence » interne)</a:t>
            </a:r>
          </a:p>
          <a:p>
            <a:pPr marL="608013" lvl="3" indent="0" defTabSz="914400" eaLnBrk="0" fontAlgn="base" hangingPunct="0">
              <a:spcAft>
                <a:spcPct val="0"/>
              </a:spcAft>
              <a:buClr>
                <a:srgbClr val="5F5F5F"/>
              </a:buClr>
              <a:buSzPct val="80000"/>
              <a:buNone/>
            </a:pPr>
            <a:endParaRPr lang="fr-FR" sz="800" kern="0" dirty="0">
              <a:solidFill>
                <a:srgbClr val="6F6F6F"/>
              </a:solidFill>
              <a:latin typeface="Arial"/>
              <a:cs typeface="Arial"/>
            </a:endParaRPr>
          </a:p>
          <a:p>
            <a:pPr marL="0" lvl="0" indent="0" defTabSz="914400" eaLnBrk="0" fontAlgn="base" hangingPunct="0">
              <a:lnSpc>
                <a:spcPts val="2000"/>
              </a:lnSpc>
              <a:spcAft>
                <a:spcPct val="0"/>
              </a:spcAft>
              <a:buClr>
                <a:srgbClr val="FFFFFF"/>
              </a:buClr>
              <a:buSzPct val="110000"/>
              <a:buNone/>
              <a:tabLst/>
            </a:pPr>
            <a:r>
              <a:rPr lang="fr-FR" sz="1200" kern="0" dirty="0">
                <a:solidFill>
                  <a:srgbClr val="FF0000"/>
                </a:solidFill>
                <a:latin typeface="Arial"/>
                <a:cs typeface="Arial"/>
              </a:rPr>
              <a:t>NB 1 :  Il ne suffit pas de connaître le prix d’un concurrent pour appliquer le cas (b), qui doit rester relativement exceptionnel voire dérogatoire. </a:t>
            </a:r>
          </a:p>
          <a:p>
            <a:pPr marL="0" lvl="0" indent="0" defTabSz="914400" eaLnBrk="0" fontAlgn="base" hangingPunct="0">
              <a:lnSpc>
                <a:spcPts val="2000"/>
              </a:lnSpc>
              <a:spcAft>
                <a:spcPct val="0"/>
              </a:spcAft>
              <a:buClr>
                <a:srgbClr val="FFFFFF"/>
              </a:buClr>
              <a:buSzPct val="110000"/>
              <a:buNone/>
              <a:tabLst/>
            </a:pPr>
            <a:r>
              <a:rPr lang="fr-FR" sz="1200" kern="0" dirty="0">
                <a:solidFill>
                  <a:srgbClr val="FF0000"/>
                </a:solidFill>
                <a:latin typeface="Arial"/>
                <a:cs typeface="Arial"/>
              </a:rPr>
              <a:t>NB 2 : distinction entre « composant » et « produit » : il y a dans le cas des composants une notion nette de production de série, standardisée, allant jusque dans certains cas jusqu’à l’idée de « </a:t>
            </a:r>
            <a:r>
              <a:rPr lang="fr-FR" sz="1200" kern="0" dirty="0" err="1">
                <a:solidFill>
                  <a:srgbClr val="FF0000"/>
                </a:solidFill>
                <a:latin typeface="Arial"/>
                <a:cs typeface="Arial"/>
              </a:rPr>
              <a:t>commodity</a:t>
            </a:r>
            <a:r>
              <a:rPr lang="fr-FR" sz="1200" kern="0" dirty="0">
                <a:solidFill>
                  <a:srgbClr val="FF0000"/>
                </a:solidFill>
                <a:latin typeface="Arial"/>
                <a:cs typeface="Arial"/>
              </a:rPr>
              <a:t> ».</a:t>
            </a:r>
          </a:p>
          <a:p>
            <a:pPr marL="285750" lvl="0" indent="-285750" defTabSz="914400" eaLnBrk="0" fontAlgn="base" hangingPunct="0">
              <a:lnSpc>
                <a:spcPts val="2000"/>
              </a:lnSpc>
              <a:spcAft>
                <a:spcPct val="0"/>
              </a:spcAft>
              <a:buClr>
                <a:srgbClr val="FFFFFF"/>
              </a:buClr>
              <a:buSzPct val="110000"/>
              <a:buFont typeface="Arial" pitchFamily="34" charset="0"/>
              <a:buChar char="•"/>
              <a:tabLst/>
            </a:pPr>
            <a:endParaRPr lang="fr-FR" sz="1400" kern="0" dirty="0">
              <a:solidFill>
                <a:srgbClr val="BA007C"/>
              </a:solidFill>
              <a:latin typeface="Arial Narrow" pitchFamily="34" charset="0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31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IGTR 2 : </a:t>
            </a:r>
            <a:r>
              <a:rPr lang="fr-FR" dirty="0" smtClean="0"/>
              <a:t>Partage </a:t>
            </a:r>
            <a:r>
              <a:rPr lang="fr-FR" dirty="0"/>
              <a:t>de marge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5" y="634897"/>
            <a:ext cx="8761933" cy="3934455"/>
          </a:xfrm>
        </p:spPr>
        <p:txBody>
          <a:bodyPr/>
          <a:lstStyle/>
          <a:p>
            <a:pPr marL="285750" lvl="1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sz="1800" b="1" dirty="0">
                <a:solidFill>
                  <a:srgbClr val="003366"/>
                </a:solidFill>
                <a:latin typeface="Arial" charset="0"/>
                <a:cs typeface="Arial" charset="0"/>
              </a:rPr>
              <a:t>La marge nette consolidée est établie en </a:t>
            </a:r>
            <a:r>
              <a:rPr lang="fr-FR" sz="1800" b="1" dirty="0" err="1">
                <a:solidFill>
                  <a:srgbClr val="003366"/>
                </a:solidFill>
                <a:latin typeface="Arial" charset="0"/>
                <a:cs typeface="Arial" charset="0"/>
              </a:rPr>
              <a:t>Gate</a:t>
            </a:r>
            <a:r>
              <a:rPr lang="fr-FR" sz="1800" b="1" dirty="0">
                <a:solidFill>
                  <a:srgbClr val="003366"/>
                </a:solidFill>
                <a:latin typeface="Arial" charset="0"/>
                <a:cs typeface="Arial" charset="0"/>
              </a:rPr>
              <a:t> 2 et confirmée en </a:t>
            </a:r>
            <a:r>
              <a:rPr lang="fr-FR" sz="1800" b="1" dirty="0" err="1">
                <a:solidFill>
                  <a:srgbClr val="003366"/>
                </a:solidFill>
                <a:latin typeface="Arial" charset="0"/>
                <a:cs typeface="Arial" charset="0"/>
              </a:rPr>
              <a:t>Gate</a:t>
            </a:r>
            <a:r>
              <a:rPr lang="fr-FR" sz="1800" b="1" dirty="0">
                <a:solidFill>
                  <a:srgbClr val="003366"/>
                </a:solidFill>
                <a:latin typeface="Arial" charset="0"/>
                <a:cs typeface="Arial" charset="0"/>
              </a:rPr>
              <a:t> 3. Cette marge est partagée proportionnellement aux CBB + CHP de chaque participant</a:t>
            </a:r>
          </a:p>
          <a:p>
            <a:pPr marL="457200" lvl="1" indent="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None/>
            </a:pPr>
            <a:endParaRPr lang="fr-FR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1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sz="1800" b="1" dirty="0">
                <a:solidFill>
                  <a:srgbClr val="003366"/>
                </a:solidFill>
                <a:latin typeface="Arial" charset="0"/>
                <a:cs typeface="Arial" charset="0"/>
              </a:rPr>
              <a:t>CBB : 2 catégories d’achats exclus de l’assiette CBB :</a:t>
            </a:r>
          </a:p>
          <a:p>
            <a:pPr marL="800100" lvl="2" indent="-3429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VLBO</a:t>
            </a:r>
          </a:p>
          <a:p>
            <a:pPr marL="800100" lvl="2" indent="-3429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Achats 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globaux</a:t>
            </a:r>
          </a:p>
          <a:p>
            <a:pPr marL="0" lvl="0" indent="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None/>
              <a:tabLst/>
              <a:defRPr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1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sz="1800" b="1" dirty="0">
                <a:solidFill>
                  <a:srgbClr val="003366"/>
                </a:solidFill>
                <a:latin typeface="Arial" charset="0"/>
                <a:cs typeface="Arial" charset="0"/>
              </a:rPr>
              <a:t>CHP à prendre en compte :</a:t>
            </a:r>
          </a:p>
          <a:p>
            <a:pPr marL="800100" lvl="2" indent="-3429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CHP standard en </a:t>
            </a:r>
            <a:r>
              <a:rPr lang="fr-FR" sz="14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vigueur</a:t>
            </a:r>
          </a:p>
          <a:p>
            <a:pPr marL="800100" lvl="2" indent="-3429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VLBO 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  <a:sym typeface="Wingdings" pitchFamily="2" charset="2"/>
              </a:rPr>
              <a:t> CHP de 2 </a:t>
            </a:r>
            <a:r>
              <a:rPr lang="fr-FR" sz="1400" dirty="0" smtClean="0">
                <a:solidFill>
                  <a:srgbClr val="003366"/>
                </a:solidFill>
                <a:latin typeface="Arial" charset="0"/>
                <a:cs typeface="Arial" charset="0"/>
                <a:sym typeface="Wingdings" pitchFamily="2" charset="2"/>
              </a:rPr>
              <a:t>%</a:t>
            </a:r>
          </a:p>
          <a:p>
            <a:pPr marL="800100" lvl="2" indent="-3429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003366"/>
                </a:solidFill>
                <a:latin typeface="Arial" charset="0"/>
                <a:cs typeface="Arial" charset="0"/>
                <a:sym typeface="Wingdings" pitchFamily="2" charset="2"/>
              </a:rPr>
              <a:t>Achats 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  <a:sym typeface="Wingdings" pitchFamily="2" charset="2"/>
              </a:rPr>
              <a:t>globaux et internes  CHP réduit (3 % pour TS)</a:t>
            </a:r>
            <a:endParaRPr lang="fr-FR" sz="140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0" lvl="1" indent="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None/>
            </a:pPr>
            <a:endParaRPr lang="fr-FR" sz="1400" b="1" dirty="0">
              <a:solidFill>
                <a:srgbClr val="990099"/>
              </a:solidFill>
              <a:latin typeface="Arial" charset="0"/>
              <a:cs typeface="Arial" charset="0"/>
            </a:endParaRPr>
          </a:p>
          <a:p>
            <a:pPr marL="285750" lvl="1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sz="1800" b="1" dirty="0">
                <a:solidFill>
                  <a:srgbClr val="003366"/>
                </a:solidFill>
                <a:latin typeface="Arial" charset="0"/>
                <a:cs typeface="Arial" charset="0"/>
              </a:rPr>
              <a:t>Prix de transfert = CBB + CHP + part de marge nette</a:t>
            </a:r>
          </a:p>
          <a:p>
            <a:pPr marL="285750" lvl="1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itchFamily="2" charset="2"/>
              <a:buChar char="q"/>
            </a:pPr>
            <a:endParaRPr lang="fr-FR" sz="1800" b="1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1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sz="1800" b="1" dirty="0">
                <a:solidFill>
                  <a:srgbClr val="003366"/>
                </a:solidFill>
                <a:latin typeface="Arial" charset="0"/>
                <a:cs typeface="Arial" charset="0"/>
              </a:rPr>
              <a:t>Traitement des avenant :</a:t>
            </a:r>
          </a:p>
          <a:p>
            <a:pPr marL="800100" lvl="2" indent="-3429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Change in scope 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  <a:sym typeface="Wingdings" pitchFamily="2" charset="2"/>
              </a:rPr>
              <a:t> nouvelle fiche de prix et marge répartie sur le montant de l’avenant</a:t>
            </a:r>
          </a:p>
          <a:p>
            <a:pPr marL="800100" lvl="2" indent="-3429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  <a:sym typeface="Wingdings" pitchFamily="2" charset="2"/>
              </a:rPr>
              <a:t>Régularisation de coûts financée par le client  marge de l’avenant répartie au prorata des entités ayant enregistré ces coûts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02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IGTR 2 : Partage de marge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5" y="561837"/>
            <a:ext cx="8761933" cy="3934455"/>
          </a:xfrm>
        </p:spPr>
        <p:txBody>
          <a:bodyPr/>
          <a:lstStyle/>
          <a:p>
            <a:pPr marL="285750" lvl="1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sz="1800" b="1" dirty="0">
                <a:solidFill>
                  <a:srgbClr val="003366"/>
                </a:solidFill>
                <a:latin typeface="Arial" charset="0"/>
                <a:cs typeface="Arial" charset="0"/>
              </a:rPr>
              <a:t>Allocation des réserves :</a:t>
            </a:r>
          </a:p>
          <a:p>
            <a:pPr marL="742950" lvl="2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Les management </a:t>
            </a:r>
            <a:r>
              <a:rPr lang="fr-FR" sz="160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contingencies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 sont réparties entre les différentes parties prenantes au pro rata de la valeur ajoutée de chacune (sauf accord explicite entre les parties en </a:t>
            </a:r>
            <a:r>
              <a:rPr lang="fr-FR" sz="1600" dirty="0" err="1">
                <a:solidFill>
                  <a:srgbClr val="003366"/>
                </a:solidFill>
                <a:latin typeface="Arial" charset="0"/>
                <a:cs typeface="Arial" charset="0"/>
              </a:rPr>
              <a:t>Gate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 2 ou en </a:t>
            </a:r>
            <a:r>
              <a:rPr lang="fr-FR" sz="1600" dirty="0" err="1">
                <a:solidFill>
                  <a:srgbClr val="003366"/>
                </a:solidFill>
                <a:latin typeface="Arial" charset="0"/>
                <a:cs typeface="Arial" charset="0"/>
              </a:rPr>
              <a:t>Gate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 3 sur une autre </a:t>
            </a:r>
            <a:r>
              <a:rPr lang="fr-FR" sz="16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ventilation)</a:t>
            </a:r>
          </a:p>
          <a:p>
            <a:pPr marL="742950" lvl="2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6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Les 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Financial and </a:t>
            </a:r>
            <a:r>
              <a:rPr lang="fr-FR" sz="160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Contractual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fr-FR" sz="160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contingencies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 sont réparties entre les différentes parties prenantes en fonction d’une analyse partagée en </a:t>
            </a:r>
            <a:r>
              <a:rPr lang="fr-FR" sz="1600" dirty="0" err="1">
                <a:solidFill>
                  <a:srgbClr val="003366"/>
                </a:solidFill>
                <a:latin typeface="Arial" charset="0"/>
                <a:cs typeface="Arial" charset="0"/>
              </a:rPr>
              <a:t>Gate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 2 des risques </a:t>
            </a:r>
            <a:r>
              <a:rPr lang="fr-FR" sz="16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encourus</a:t>
            </a:r>
          </a:p>
          <a:p>
            <a:pPr marL="742950" lvl="2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6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Les </a:t>
            </a:r>
            <a:r>
              <a:rPr lang="fr-FR" sz="1600" dirty="0" err="1">
                <a:solidFill>
                  <a:srgbClr val="003366"/>
                </a:solidFill>
                <a:latin typeface="Arial" charset="0"/>
                <a:cs typeface="Arial" charset="0"/>
              </a:rPr>
              <a:t>project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fr-FR" sz="160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contingencies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 sont définies par les parties prenantes dans leur évaluation de coûts et ne sont pas réallouées</a:t>
            </a:r>
          </a:p>
          <a:p>
            <a:pPr marL="742950" lvl="2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endParaRPr lang="fr-FR" sz="160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1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sz="1800" b="1" dirty="0">
                <a:solidFill>
                  <a:srgbClr val="003366"/>
                </a:solidFill>
                <a:latin typeface="Arial" charset="0"/>
                <a:cs typeface="Arial" charset="0"/>
              </a:rPr>
              <a:t>Traitement des pénalités :</a:t>
            </a:r>
          </a:p>
          <a:p>
            <a:pPr marL="742950" lvl="2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Les pénalités ne sont répercutées aux sous traitants internes que lorsque celles-ci sont effectivement recouvrées par le client </a:t>
            </a:r>
            <a:r>
              <a:rPr lang="fr-FR" sz="16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final</a:t>
            </a:r>
          </a:p>
          <a:p>
            <a:pPr marL="742950" lvl="2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6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Les 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pénalités sont cascadées au pro rata des coûts propres de chacune des entités concernées au contrat avec un pourcentage de plafonnement aligné sur celui existant dans le contrat </a:t>
            </a:r>
            <a:r>
              <a:rPr lang="fr-FR" sz="16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final</a:t>
            </a:r>
          </a:p>
          <a:p>
            <a:pPr marL="742950" lvl="2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600" dirty="0" smtClean="0">
                <a:solidFill>
                  <a:srgbClr val="003366"/>
                </a:solidFill>
                <a:latin typeface="Arial" charset="0"/>
                <a:cs typeface="Arial" charset="0"/>
                <a:sym typeface="Wingdings" pitchFamily="2" charset="2"/>
              </a:rPr>
              <a:t>Régularisation 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  <a:sym typeface="Wingdings" pitchFamily="2" charset="2"/>
              </a:rPr>
              <a:t>de coûts financée par le client  marge de l’avenant répartie au prorata des entités ayant enregistré ces coûts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26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IGTR 2 : Partage de marge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5" y="570010"/>
            <a:ext cx="8761933" cy="4464327"/>
          </a:xfrm>
        </p:spPr>
        <p:txBody>
          <a:bodyPr/>
          <a:lstStyle/>
          <a:p>
            <a:pPr marL="285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b="1" dirty="0">
                <a:solidFill>
                  <a:srgbClr val="003366"/>
                </a:solidFill>
                <a:latin typeface="Arial" charset="0"/>
                <a:cs typeface="Arial" charset="0"/>
              </a:rPr>
              <a:t>Le Prime construit sa fiche de prix avec son prix de vente cible et ses coûts propres (CBB + CHP</a:t>
            </a:r>
            <a:r>
              <a:rPr lang="fr-FR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)</a:t>
            </a:r>
          </a:p>
          <a:p>
            <a:pPr marL="285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endParaRPr lang="fr-FR" b="1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Le </a:t>
            </a:r>
            <a:r>
              <a:rPr lang="fr-FR" b="1" dirty="0" err="1">
                <a:solidFill>
                  <a:srgbClr val="003366"/>
                </a:solidFill>
                <a:latin typeface="Arial" charset="0"/>
                <a:cs typeface="Arial" charset="0"/>
              </a:rPr>
              <a:t>Sub</a:t>
            </a:r>
            <a:r>
              <a:rPr lang="fr-FR" b="1" dirty="0">
                <a:solidFill>
                  <a:srgbClr val="003366"/>
                </a:solidFill>
                <a:latin typeface="Arial" charset="0"/>
                <a:cs typeface="Arial" charset="0"/>
              </a:rPr>
              <a:t> construit sa fiche de prix uniquement avec ses coûts propres (CBB + CHP</a:t>
            </a:r>
            <a:r>
              <a:rPr lang="fr-FR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)</a:t>
            </a:r>
          </a:p>
          <a:p>
            <a:pPr marL="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</a:pPr>
            <a:endParaRPr lang="fr-FR" b="1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Les </a:t>
            </a:r>
            <a:r>
              <a:rPr lang="fr-FR" b="1" dirty="0">
                <a:solidFill>
                  <a:srgbClr val="003366"/>
                </a:solidFill>
                <a:latin typeface="Arial" charset="0"/>
                <a:cs typeface="Arial" charset="0"/>
              </a:rPr>
              <a:t>deux fiches de prix sont alors consolidés et donnent une marge nette d’un montant de </a:t>
            </a:r>
            <a:r>
              <a:rPr lang="fr-FR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X</a:t>
            </a:r>
          </a:p>
          <a:p>
            <a:pPr marL="285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endParaRPr lang="fr-FR" b="1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Le </a:t>
            </a:r>
            <a:r>
              <a:rPr lang="fr-FR" b="1" dirty="0">
                <a:solidFill>
                  <a:srgbClr val="003366"/>
                </a:solidFill>
                <a:latin typeface="Arial" charset="0"/>
                <a:cs typeface="Arial" charset="0"/>
              </a:rPr>
              <a:t>système calcule automatiquement :</a:t>
            </a: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La 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marge nette de chacun des partenaires qui est répartie selon une clé de répartition prédéfinie : CBB + CHP – VLBO – Global </a:t>
            </a:r>
            <a:r>
              <a:rPr lang="fr-FR" sz="1400" dirty="0" err="1">
                <a:solidFill>
                  <a:srgbClr val="003366"/>
                </a:solidFill>
                <a:latin typeface="Arial" charset="0"/>
                <a:cs typeface="Arial" charset="0"/>
              </a:rPr>
              <a:t>purchases</a:t>
            </a:r>
            <a:endParaRPr lang="fr-FR" sz="140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Les Financial </a:t>
            </a:r>
            <a:r>
              <a:rPr lang="fr-FR" sz="140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contingencies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 et les management </a:t>
            </a:r>
            <a:r>
              <a:rPr lang="fr-FR" sz="1400" dirty="0" err="1">
                <a:solidFill>
                  <a:srgbClr val="003366"/>
                </a:solidFill>
                <a:latin typeface="Arial" charset="0"/>
                <a:cs typeface="Arial" charset="0"/>
              </a:rPr>
              <a:t>reserves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 sont également réparties entre les deux partenaires selon une clé prédéfinie (</a:t>
            </a:r>
            <a:r>
              <a:rPr lang="fr-FR" sz="1400" dirty="0" err="1">
                <a:solidFill>
                  <a:srgbClr val="003366"/>
                </a:solidFill>
                <a:latin typeface="Arial" charset="0"/>
                <a:cs typeface="Arial" charset="0"/>
              </a:rPr>
              <a:t>unit’s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 direct </a:t>
            </a:r>
            <a:r>
              <a:rPr lang="fr-FR" sz="140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costs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 + </a:t>
            </a:r>
            <a:r>
              <a:rPr lang="fr-FR" sz="1400" dirty="0" err="1">
                <a:solidFill>
                  <a:srgbClr val="003366"/>
                </a:solidFill>
                <a:latin typeface="Arial" charset="0"/>
                <a:cs typeface="Arial" charset="0"/>
              </a:rPr>
              <a:t>project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fr-FR" sz="1400" dirty="0" err="1" smtClean="0">
                <a:solidFill>
                  <a:srgbClr val="003366"/>
                </a:solidFill>
                <a:latin typeface="Arial" charset="0"/>
                <a:cs typeface="Arial" charset="0"/>
              </a:rPr>
              <a:t>contingencies</a:t>
            </a:r>
            <a:r>
              <a:rPr lang="fr-FR" sz="14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) </a:t>
            </a:r>
            <a:endParaRPr lang="fr-FR" sz="140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Les </a:t>
            </a:r>
            <a:r>
              <a:rPr lang="fr-FR" sz="1400" dirty="0" err="1">
                <a:solidFill>
                  <a:srgbClr val="003366"/>
                </a:solidFill>
                <a:latin typeface="Arial" charset="0"/>
                <a:cs typeface="Arial" charset="0"/>
              </a:rPr>
              <a:t>project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fr-FR" sz="140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contingencies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 ne sont pas réparties et restent telles que définies par chacun des partenaires</a:t>
            </a: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Cette répartition permet de définir par calcul le prix de vente du </a:t>
            </a:r>
            <a:r>
              <a:rPr lang="fr-FR" sz="1400" dirty="0" err="1">
                <a:solidFill>
                  <a:srgbClr val="003366"/>
                </a:solidFill>
                <a:latin typeface="Arial" charset="0"/>
                <a:cs typeface="Arial" charset="0"/>
              </a:rPr>
              <a:t>Sub</a:t>
            </a:r>
            <a:r>
              <a:rPr lang="fr-FR" sz="1400" dirty="0">
                <a:solidFill>
                  <a:srgbClr val="003366"/>
                </a:solidFill>
                <a:latin typeface="Arial" charset="0"/>
                <a:cs typeface="Arial" charset="0"/>
              </a:rPr>
              <a:t> au </a:t>
            </a:r>
            <a:r>
              <a:rPr lang="fr-FR" sz="140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Prime</a:t>
            </a:r>
          </a:p>
          <a:p>
            <a:pPr marL="4763" lvl="1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None/>
            </a:pPr>
            <a:endParaRPr lang="fr-FR" sz="140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4763" lvl="1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None/>
            </a:pPr>
            <a:r>
              <a:rPr lang="fr-FR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NB </a:t>
            </a:r>
            <a:r>
              <a:rPr lang="fr-FR" sz="1400" dirty="0">
                <a:solidFill>
                  <a:srgbClr val="FF0000"/>
                </a:solidFill>
                <a:latin typeface="Arial" charset="0"/>
                <a:cs typeface="Arial" charset="0"/>
              </a:rPr>
              <a:t>: une forte distorsion des taux de CHP peut favoriser l’un ou l’autre des partenaires (fort écart entre TCS et TS par exemple sur le taux de CHP)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40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IGTR 3 : CBB + x%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sz="2000" b="1" dirty="0">
                <a:solidFill>
                  <a:srgbClr val="003366"/>
                </a:solidFill>
                <a:latin typeface="Arial" charset="0"/>
                <a:cs typeface="Arial" charset="0"/>
              </a:rPr>
              <a:t>IGTR 3 concerne :</a:t>
            </a:r>
          </a:p>
          <a:p>
            <a:pPr marL="800100" lvl="2" indent="-3429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Fournitures ponctuelles de produits et sous systèmes (pas un </a:t>
            </a:r>
            <a:r>
              <a:rPr lang="fr-FR" sz="1600" dirty="0" err="1">
                <a:solidFill>
                  <a:srgbClr val="003366"/>
                </a:solidFill>
                <a:latin typeface="Arial" charset="0"/>
                <a:cs typeface="Arial" charset="0"/>
              </a:rPr>
              <a:t>work</a:t>
            </a: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 package du projet ou fournitures non récurrentes et de valeur marginale par rapport au volume d’activité du fournisseur concerné)</a:t>
            </a:r>
          </a:p>
          <a:p>
            <a:pPr marL="800100" lvl="2" indent="-3429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Sous-traitance occasionnelle et non récurrente en engineering ou R&amp;D assimilée à de la sous-traitance de capacité</a:t>
            </a:r>
          </a:p>
          <a:p>
            <a:pPr marL="800100" lvl="2" indent="-3429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Acquisitions de prestations auprès de certaines entités du Groupe en application d’une politique de services partagés</a:t>
            </a:r>
          </a:p>
          <a:p>
            <a:pPr marL="742950" lvl="2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endParaRPr lang="fr-FR" sz="1600" b="1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457200" lvl="1" indent="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</a:pPr>
            <a:endParaRPr lang="fr-FR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1" indent="-28575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fr-FR" sz="2000" b="1" dirty="0">
                <a:latin typeface="Arial" charset="0"/>
                <a:cs typeface="Arial" charset="0"/>
              </a:rPr>
              <a:t>Prix de transfert</a:t>
            </a:r>
          </a:p>
          <a:p>
            <a:pPr marL="800100" lvl="2" indent="-3429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Fournitures ponctuelles et sous-traitance de capacité : CBB + 2 % (peines et soins) + 5 % soit CBB + 7 %</a:t>
            </a:r>
          </a:p>
          <a:p>
            <a:pPr marL="800100" lvl="2" indent="-3429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fr-FR" sz="1600" dirty="0">
                <a:solidFill>
                  <a:srgbClr val="003366"/>
                </a:solidFill>
                <a:latin typeface="Arial" charset="0"/>
                <a:cs typeface="Arial" charset="0"/>
              </a:rPr>
              <a:t>Services partagés : CBB + 3 %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46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5" dirty="0" smtClean="0">
                <a:solidFill>
                  <a:srgbClr val="003265"/>
                </a:solidFill>
                <a:latin typeface="Arial" panose="02020603050405020304" pitchFamily="2"/>
              </a:rPr>
              <a:t/>
            </a:r>
            <a:br>
              <a:rPr lang="fr-FR" spc="-5" dirty="0" smtClean="0">
                <a:solidFill>
                  <a:srgbClr val="003265"/>
                </a:solidFill>
                <a:latin typeface="Arial" panose="02020603050405020304" pitchFamily="2"/>
              </a:rPr>
            </a:br>
            <a:r>
              <a:rPr lang="fr-FR" spc="-5" dirty="0" smtClean="0">
                <a:solidFill>
                  <a:srgbClr val="003265"/>
                </a:solidFill>
                <a:latin typeface="Arial" panose="02020603050405020304" pitchFamily="2"/>
              </a:rPr>
              <a:t>Provisions </a:t>
            </a:r>
            <a:r>
              <a:rPr lang="fr-FR" spc="-5" dirty="0">
                <a:solidFill>
                  <a:srgbClr val="003265"/>
                </a:solidFill>
                <a:latin typeface="Arial" panose="02020603050405020304" pitchFamily="2"/>
              </a:rPr>
              <a:t>pour risques </a:t>
            </a:r>
            <a:r>
              <a:rPr lang="fr-FR" spc="-5" dirty="0" smtClean="0">
                <a:solidFill>
                  <a:srgbClr val="003265"/>
                </a:solidFill>
                <a:latin typeface="Arial" panose="02020603050405020304" pitchFamily="2"/>
              </a:rPr>
              <a:t>											(</a:t>
            </a:r>
            <a:r>
              <a:rPr lang="fr-FR" spc="-5" dirty="0">
                <a:solidFill>
                  <a:srgbClr val="003265"/>
                </a:solidFill>
                <a:latin typeface="Arial" panose="02020603050405020304" pitchFamily="2"/>
              </a:rPr>
              <a:t>1/3) </a:t>
            </a:r>
            <a:br>
              <a:rPr lang="fr-FR" spc="-5" dirty="0">
                <a:solidFill>
                  <a:srgbClr val="003265"/>
                </a:solidFill>
                <a:latin typeface="Arial" panose="02020603050405020304" pitchFamily="2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5" y="561838"/>
            <a:ext cx="8761933" cy="4581662"/>
          </a:xfrm>
        </p:spPr>
        <p:txBody>
          <a:bodyPr/>
          <a:lstStyle/>
          <a:p>
            <a:pPr marL="411480" marR="0" indent="-411480" algn="just">
              <a:spcAft>
                <a:spcPts val="0"/>
              </a:spcAft>
            </a:pPr>
            <a:r>
              <a:rPr lang="fr-FR" sz="1600" u="sng" kern="0" dirty="0">
                <a:solidFill>
                  <a:srgbClr val="113D6D"/>
                </a:solidFill>
                <a:latin typeface="Arial" panose="02020603050405020304" pitchFamily="2"/>
              </a:rPr>
              <a:t>Trois types de provisions pour risques </a:t>
            </a:r>
            <a:r>
              <a:rPr lang="fr-FR" sz="1600" kern="0" dirty="0">
                <a:solidFill>
                  <a:srgbClr val="113D6D"/>
                </a:solidFill>
                <a:latin typeface="Arial" panose="02020603050405020304" pitchFamily="2"/>
              </a:rPr>
              <a:t>sont identifiées dans une Offre : </a:t>
            </a:r>
            <a:endParaRPr lang="fr-FR" sz="1600" kern="0" dirty="0" smtClean="0">
              <a:solidFill>
                <a:srgbClr val="113D6D"/>
              </a:solidFill>
              <a:latin typeface="Arial" panose="02020603050405020304" pitchFamily="2"/>
            </a:endParaRPr>
          </a:p>
          <a:p>
            <a:pPr marL="824275" lvl="2" indent="-28575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fr-FR" sz="1600" b="1" kern="0" dirty="0" smtClean="0">
                <a:solidFill>
                  <a:srgbClr val="113D6D"/>
                </a:solidFill>
                <a:latin typeface="Arial" panose="02020603050405020304" pitchFamily="2"/>
              </a:rPr>
              <a:t>les </a:t>
            </a:r>
            <a:r>
              <a:rPr lang="fr-FR" sz="1600" b="1" kern="0" dirty="0">
                <a:solidFill>
                  <a:srgbClr val="113D6D"/>
                </a:solidFill>
                <a:latin typeface="Arial" panose="02020603050405020304" pitchFamily="2"/>
              </a:rPr>
              <a:t>Provisions pour risques Projet (« PC ») </a:t>
            </a:r>
          </a:p>
          <a:p>
            <a:pPr marL="1200150" marR="0" indent="-285750" algn="just">
              <a:lnSpc>
                <a:spcPts val="1700"/>
              </a:lnSpc>
              <a:spcBef>
                <a:spcPts val="27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1400" b="0" kern="0" dirty="0">
                <a:solidFill>
                  <a:srgbClr val="113D6D"/>
                </a:solidFill>
                <a:latin typeface="Arial" panose="02020603050405020304" pitchFamily="2"/>
              </a:rPr>
              <a:t>Elles découlent de l'évaluation technico-opérationnelle des risques associés à l'offre de chaque entité contributrice </a:t>
            </a:r>
          </a:p>
          <a:p>
            <a:pPr marL="824275" lvl="2" indent="-285750" algn="just">
              <a:spcBef>
                <a:spcPts val="0"/>
              </a:spcBef>
              <a:buFont typeface="Wingdings" pitchFamily="2" charset="2"/>
              <a:buChar char="q"/>
            </a:pPr>
            <a:r>
              <a:rPr lang="fr-FR" sz="1600" b="1" kern="0" dirty="0">
                <a:solidFill>
                  <a:srgbClr val="113D6D"/>
                </a:solidFill>
                <a:latin typeface="Arial" panose="02020603050405020304" pitchFamily="2"/>
              </a:rPr>
              <a:t>les Provisions pour risques de Management (« MC ») </a:t>
            </a:r>
            <a:endParaRPr lang="fr-FR" sz="1600" b="1" kern="0" dirty="0" smtClean="0">
              <a:solidFill>
                <a:srgbClr val="113D6D"/>
              </a:solidFill>
              <a:latin typeface="Arial" panose="02020603050405020304" pitchFamily="2"/>
            </a:endParaRPr>
          </a:p>
          <a:p>
            <a:pPr marL="1254125" lvl="3" indent="-360363" algn="just"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fr-FR" sz="1400" kern="0" dirty="0">
                <a:solidFill>
                  <a:srgbClr val="113D6D"/>
                </a:solidFill>
                <a:latin typeface="Arial" panose="02020603050405020304" pitchFamily="2"/>
              </a:rPr>
              <a:t>Typiquement relatives aux risques liés à : </a:t>
            </a:r>
          </a:p>
          <a:p>
            <a:pPr marL="1371600" marR="228600" indent="-365760" algn="just">
              <a:lnSpc>
                <a:spcPts val="1700"/>
              </a:lnSpc>
              <a:spcBef>
                <a:spcPts val="165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fr-FR" sz="1400" b="0" kern="0" dirty="0" smtClean="0">
                <a:solidFill>
                  <a:srgbClr val="113D6D"/>
                </a:solidFill>
                <a:latin typeface="Arial" panose="02020603050405020304" pitchFamily="2"/>
              </a:rPr>
              <a:t>une </a:t>
            </a:r>
            <a:r>
              <a:rPr lang="fr-FR" sz="1400" b="0" kern="0" dirty="0">
                <a:solidFill>
                  <a:srgbClr val="113D6D"/>
                </a:solidFill>
                <a:latin typeface="Arial" panose="02020603050405020304" pitchFamily="2"/>
              </a:rPr>
              <a:t>maturité insuffisante des analyses ou éléments disponibles au moment de l'offre, </a:t>
            </a:r>
          </a:p>
          <a:p>
            <a:pPr marL="1371600" indent="-365760"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fr-FR" sz="1400" b="0" kern="0" dirty="0" smtClean="0">
                <a:solidFill>
                  <a:srgbClr val="113D6D"/>
                </a:solidFill>
                <a:latin typeface="Arial" panose="02020603050405020304" pitchFamily="2"/>
              </a:rPr>
              <a:t>la </a:t>
            </a:r>
            <a:r>
              <a:rPr lang="fr-FR" sz="1400" b="0" kern="0" dirty="0">
                <a:solidFill>
                  <a:srgbClr val="113D6D"/>
                </a:solidFill>
                <a:latin typeface="Arial" panose="02020603050405020304" pitchFamily="2"/>
              </a:rPr>
              <a:t>prise en compte globale de l'expérience acquise sur des projets antérieurs plus ou moins comparables, </a:t>
            </a:r>
          </a:p>
          <a:p>
            <a:pPr marL="1291590" indent="-285750"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fr-FR" sz="1400" b="0" kern="0" dirty="0">
                <a:solidFill>
                  <a:srgbClr val="113D6D"/>
                </a:solidFill>
                <a:latin typeface="Arial" panose="02020603050405020304" pitchFamily="2"/>
              </a:rPr>
              <a:t> </a:t>
            </a:r>
            <a:r>
              <a:rPr lang="fr-FR" sz="1400" b="0" kern="0" dirty="0" smtClean="0">
                <a:solidFill>
                  <a:srgbClr val="113D6D"/>
                </a:solidFill>
                <a:latin typeface="Arial" panose="02020603050405020304" pitchFamily="2"/>
              </a:rPr>
              <a:t> voire </a:t>
            </a:r>
            <a:r>
              <a:rPr lang="fr-FR" sz="1400" b="0" kern="0" dirty="0">
                <a:solidFill>
                  <a:srgbClr val="113D6D"/>
                </a:solidFill>
                <a:latin typeface="Arial" panose="02020603050405020304" pitchFamily="2"/>
              </a:rPr>
              <a:t>des causes non identifiées </a:t>
            </a:r>
          </a:p>
          <a:p>
            <a:pPr marL="876980" lvl="1" indent="-285750" algn="just">
              <a:lnSpc>
                <a:spcPts val="2100"/>
              </a:lnSpc>
              <a:spcBef>
                <a:spcPts val="305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b="1" kern="0" dirty="0">
                <a:solidFill>
                  <a:srgbClr val="113D6D"/>
                </a:solidFill>
                <a:latin typeface="Arial" panose="02020603050405020304" pitchFamily="2"/>
              </a:rPr>
              <a:t>les Provisions pour risques Financiers &amp; Contractuels (« FC ») </a:t>
            </a:r>
          </a:p>
          <a:p>
            <a:pPr marL="1200150" marR="36576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1400" b="0" kern="0" dirty="0">
                <a:solidFill>
                  <a:srgbClr val="113D6D"/>
                </a:solidFill>
                <a:latin typeface="Arial" panose="02020603050405020304" pitchFamily="2"/>
              </a:rPr>
              <a:t>qui incluent les provisions relatives aux aspects contractuels (pénalités, défaillance éventuelle de Thales ou de l'un de ses fournisseurs)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fr-FR" kern="0" dirty="0">
                <a:solidFill>
                  <a:srgbClr val="113D6D"/>
                </a:solidFill>
                <a:latin typeface="Arial" panose="02020603050405020304" pitchFamily="2"/>
              </a:rPr>
              <a:t> </a:t>
            </a:r>
            <a:r>
              <a:rPr lang="fr-FR" kern="0" dirty="0" smtClean="0">
                <a:solidFill>
                  <a:srgbClr val="113D6D"/>
                </a:solidFill>
                <a:latin typeface="Arial" panose="02020603050405020304" pitchFamily="2"/>
              </a:rPr>
              <a:t>      Chorus </a:t>
            </a:r>
            <a:r>
              <a:rPr lang="fr-FR" kern="0" dirty="0">
                <a:solidFill>
                  <a:srgbClr val="113D6D"/>
                </a:solidFill>
                <a:latin typeface="Arial" panose="02020603050405020304" pitchFamily="2"/>
              </a:rPr>
              <a:t>2 précise comment les montants de chaque type sont : </a:t>
            </a:r>
          </a:p>
          <a:p>
            <a:pPr marL="914400" indent="502920">
              <a:spcBef>
                <a:spcPts val="0"/>
              </a:spcBef>
              <a:spcAft>
                <a:spcPts val="0"/>
              </a:spcAft>
              <a:buFont typeface="Arial"/>
              <a:buAutoNum type="romanLcPeriod"/>
            </a:pPr>
            <a:r>
              <a:rPr lang="fr-FR" sz="1600" u="sng" kern="0" dirty="0">
                <a:solidFill>
                  <a:srgbClr val="113D6D"/>
                </a:solidFill>
                <a:latin typeface="Arial" panose="02020603050405020304" pitchFamily="2"/>
              </a:rPr>
              <a:t>évalués,</a:t>
            </a:r>
          </a:p>
          <a:p>
            <a:pPr marL="914400" indent="502920">
              <a:lnSpc>
                <a:spcPts val="2000"/>
              </a:lnSpc>
              <a:spcBef>
                <a:spcPts val="550"/>
              </a:spcBef>
              <a:spcAft>
                <a:spcPts val="0"/>
              </a:spcAft>
              <a:buFont typeface="Arial"/>
              <a:buAutoNum type="romanLcPeriod"/>
            </a:pPr>
            <a:r>
              <a:rPr lang="fr-FR" sz="1600" u="sng" kern="0" dirty="0">
                <a:solidFill>
                  <a:srgbClr val="113D6D"/>
                </a:solidFill>
                <a:latin typeface="Arial" panose="02020603050405020304" pitchFamily="2"/>
              </a:rPr>
              <a:t>répartis</a:t>
            </a:r>
          </a:p>
          <a:p>
            <a:pPr marL="914400" indent="502920">
              <a:lnSpc>
                <a:spcPts val="2000"/>
              </a:lnSpc>
              <a:spcBef>
                <a:spcPts val="545"/>
              </a:spcBef>
              <a:spcAft>
                <a:spcPts val="4970"/>
              </a:spcAft>
              <a:buFont typeface="Arial"/>
              <a:buAutoNum type="romanLcPeriod"/>
            </a:pPr>
            <a:r>
              <a:rPr lang="fr-FR" sz="1600" u="sng" kern="0" dirty="0">
                <a:solidFill>
                  <a:srgbClr val="113D6D"/>
                </a:solidFill>
                <a:latin typeface="Arial" panose="02020603050405020304" pitchFamily="2"/>
              </a:rPr>
              <a:t>gelés 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934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  <a:t/>
            </a:r>
            <a:b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</a:br>
            <a: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  <a:t>Provisions </a:t>
            </a:r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>pour risques </a:t>
            </a:r>
            <a: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  <a:t>											(</a:t>
            </a:r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>2/3) </a:t>
            </a:r>
            <a:br>
              <a:rPr lang="fr-FR" dirty="0">
                <a:solidFill>
                  <a:srgbClr val="003265"/>
                </a:solidFill>
                <a:latin typeface="Arial" panose="02020603050405020304" pitchFamily="2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5" y="561837"/>
            <a:ext cx="8761933" cy="3934455"/>
          </a:xfrm>
        </p:spPr>
        <p:txBody>
          <a:bodyPr/>
          <a:lstStyle/>
          <a:p>
            <a:pPr marL="137160" indent="0">
              <a:lnSpc>
                <a:spcPts val="2300"/>
              </a:lnSpc>
              <a:spcAft>
                <a:spcPts val="0"/>
              </a:spcAft>
              <a:tabLst>
                <a:tab pos="594360" algn="l"/>
              </a:tabLst>
            </a:pPr>
            <a:r>
              <a:rPr lang="fr-FR" sz="2000" spc="-30" dirty="0" smtClean="0">
                <a:solidFill>
                  <a:srgbClr val="003265"/>
                </a:solidFill>
                <a:latin typeface="Arial" panose="02020603050405020304" pitchFamily="2"/>
              </a:rPr>
              <a:t>i.	</a:t>
            </a:r>
            <a:r>
              <a:rPr lang="fr-FR" sz="2000" u="sng" spc="-30" dirty="0" smtClean="0">
                <a:solidFill>
                  <a:srgbClr val="003265"/>
                </a:solidFill>
                <a:latin typeface="Arial" panose="02020603050405020304" pitchFamily="2"/>
              </a:rPr>
              <a:t>Evaluation </a:t>
            </a:r>
            <a:r>
              <a:rPr lang="fr-FR" sz="2000" u="sng" spc="-30" dirty="0">
                <a:solidFill>
                  <a:srgbClr val="003265"/>
                </a:solidFill>
                <a:latin typeface="Arial" panose="02020603050405020304" pitchFamily="2"/>
              </a:rPr>
              <a:t>des montants  </a:t>
            </a:r>
            <a:endParaRPr lang="fr-FR" sz="2000" u="sng" spc="-30" dirty="0" smtClean="0">
              <a:solidFill>
                <a:srgbClr val="003265"/>
              </a:solidFill>
              <a:latin typeface="Arial" panose="02020603050405020304" pitchFamily="2"/>
            </a:endParaRPr>
          </a:p>
          <a:p>
            <a:pPr marL="602660" lvl="1" indent="-285750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94360" algn="l"/>
              </a:tabLst>
            </a:pPr>
            <a:r>
              <a:rPr lang="fr-FR" b="1" kern="0" dirty="0">
                <a:solidFill>
                  <a:srgbClr val="113D6D"/>
                </a:solidFill>
                <a:latin typeface="Arial" panose="02020603050405020304" pitchFamily="2"/>
              </a:rPr>
              <a:t>Provisions pour risques Projet (« PC ») </a:t>
            </a:r>
            <a:endParaRPr lang="fr-FR" b="1" kern="0" dirty="0" smtClean="0">
              <a:solidFill>
                <a:srgbClr val="113D6D"/>
              </a:solidFill>
              <a:latin typeface="Arial" panose="02020603050405020304" pitchFamily="2"/>
            </a:endParaRPr>
          </a:p>
          <a:p>
            <a:pPr marL="627063" lvl="1" indent="-311150" algn="just">
              <a:spcAft>
                <a:spcPts val="0"/>
              </a:spcAft>
              <a:buNone/>
              <a:tabLst>
                <a:tab pos="594360" algn="l"/>
              </a:tabLst>
            </a:pPr>
            <a:r>
              <a:rPr lang="fr-FR" b="1" kern="0" dirty="0">
                <a:solidFill>
                  <a:srgbClr val="113D6D"/>
                </a:solidFill>
                <a:latin typeface="Arial" panose="02020603050405020304" pitchFamily="2"/>
              </a:rPr>
              <a:t>	</a:t>
            </a:r>
            <a:r>
              <a:rPr lang="fr-FR" b="1" kern="0" dirty="0" smtClean="0">
                <a:solidFill>
                  <a:srgbClr val="113D6D"/>
                </a:solidFill>
                <a:latin typeface="Arial" panose="02020603050405020304" pitchFamily="2"/>
              </a:rPr>
              <a:t> </a:t>
            </a:r>
            <a: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  <a:t>Evaluées </a:t>
            </a:r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>au départ par chaque société Thales impliquée dans l'Offre (</a:t>
            </a:r>
            <a: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  <a:t>parties prenantes</a:t>
            </a:r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>), </a:t>
            </a:r>
            <a:endParaRPr lang="fr-FR" dirty="0" smtClean="0">
              <a:solidFill>
                <a:srgbClr val="003265"/>
              </a:solidFill>
              <a:latin typeface="Arial" panose="02020603050405020304" pitchFamily="2"/>
            </a:endParaRPr>
          </a:p>
          <a:p>
            <a:pPr marL="627063" lvl="1" indent="-311150" algn="just">
              <a:spcAft>
                <a:spcPts val="0"/>
              </a:spcAft>
              <a:buNone/>
              <a:tabLst>
                <a:tab pos="594360" algn="l"/>
              </a:tabLst>
            </a:pPr>
            <a:r>
              <a:rPr lang="fr-FR" spc="-35" dirty="0">
                <a:solidFill>
                  <a:srgbClr val="003265"/>
                </a:solidFill>
                <a:latin typeface="Arial" panose="02020603050405020304" pitchFamily="2"/>
              </a:rPr>
              <a:t> </a:t>
            </a:r>
            <a:r>
              <a:rPr lang="fr-FR" spc="-35" dirty="0" smtClean="0">
                <a:solidFill>
                  <a:srgbClr val="003265"/>
                </a:solidFill>
                <a:latin typeface="Arial" panose="02020603050405020304" pitchFamily="2"/>
              </a:rPr>
              <a:t>     leurs </a:t>
            </a:r>
            <a:r>
              <a:rPr lang="fr-FR" spc="-35" dirty="0">
                <a:solidFill>
                  <a:srgbClr val="003265"/>
                </a:solidFill>
                <a:latin typeface="Arial" panose="02020603050405020304" pitchFamily="2"/>
              </a:rPr>
              <a:t>montants sont ensuite : </a:t>
            </a:r>
          </a:p>
          <a:p>
            <a:pPr marL="1051560" indent="457200" algn="just"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fr-FR" sz="1600" b="0" dirty="0">
                <a:solidFill>
                  <a:srgbClr val="003265"/>
                </a:solidFill>
                <a:latin typeface="Arial" panose="02020603050405020304" pitchFamily="2"/>
              </a:rPr>
              <a:t>d’abord validés par le PDA ; </a:t>
            </a:r>
          </a:p>
          <a:p>
            <a:pPr marL="1051560" indent="457200" algn="just"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fr-FR" sz="1600" b="0" dirty="0">
                <a:solidFill>
                  <a:srgbClr val="003265"/>
                </a:solidFill>
                <a:latin typeface="Arial" panose="02020603050405020304" pitchFamily="2"/>
              </a:rPr>
              <a:t>enfin consolidés par le CL. </a:t>
            </a:r>
            <a:endParaRPr lang="fr-FR" sz="1600" b="0" dirty="0" smtClean="0">
              <a:solidFill>
                <a:srgbClr val="003265"/>
              </a:solidFill>
              <a:latin typeface="Arial" panose="02020603050405020304" pitchFamily="2"/>
            </a:endParaRPr>
          </a:p>
          <a:p>
            <a:pPr marL="602660" lvl="1" indent="-285750" algn="just">
              <a:lnSpc>
                <a:spcPts val="23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594360" algn="l"/>
              </a:tabLst>
            </a:pPr>
            <a:r>
              <a:rPr lang="fr-FR" b="1" kern="0" dirty="0">
                <a:solidFill>
                  <a:srgbClr val="113D6D"/>
                </a:solidFill>
                <a:latin typeface="Arial" panose="02020603050405020304" pitchFamily="2"/>
              </a:rPr>
              <a:t>Provisions pour risques de Management (« MC ») </a:t>
            </a:r>
            <a:endParaRPr lang="fr-FR" b="1" kern="0" dirty="0" smtClean="0">
              <a:solidFill>
                <a:srgbClr val="113D6D"/>
              </a:solidFill>
              <a:latin typeface="Arial" panose="02020603050405020304" pitchFamily="2"/>
            </a:endParaRPr>
          </a:p>
          <a:p>
            <a:pPr marL="627063" lvl="1" indent="-311150" algn="just">
              <a:spcAft>
                <a:spcPts val="0"/>
              </a:spcAft>
              <a:buNone/>
              <a:tabLst>
                <a:tab pos="594360" algn="l"/>
              </a:tabLst>
            </a:pPr>
            <a:r>
              <a:rPr lang="fr-FR" b="1" kern="0" dirty="0">
                <a:solidFill>
                  <a:srgbClr val="113D6D"/>
                </a:solidFill>
                <a:latin typeface="Arial" panose="02020603050405020304" pitchFamily="2"/>
              </a:rPr>
              <a:t> </a:t>
            </a:r>
            <a:r>
              <a:rPr lang="fr-FR" b="1" kern="0" dirty="0" smtClean="0">
                <a:solidFill>
                  <a:srgbClr val="113D6D"/>
                </a:solidFill>
                <a:latin typeface="Arial" panose="02020603050405020304" pitchFamily="2"/>
              </a:rPr>
              <a:t>    </a:t>
            </a:r>
            <a: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  <a:t>Estimées </a:t>
            </a:r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>sous la responsabilité des Senior Managements</a:t>
            </a:r>
            <a:r>
              <a:rPr lang="fr-FR" dirty="0">
                <a:solidFill>
                  <a:srgbClr val="FF0000"/>
                </a:solidFill>
                <a:latin typeface="Arial" panose="02020603050405020304" pitchFamily="2"/>
              </a:rPr>
              <a:t> des entités auxquelles </a:t>
            </a:r>
            <a:r>
              <a:rPr lang="fr-FR" dirty="0" smtClean="0">
                <a:solidFill>
                  <a:srgbClr val="FF0000"/>
                </a:solidFill>
                <a:latin typeface="Arial" panose="02020603050405020304" pitchFamily="2"/>
              </a:rPr>
              <a:t>  appartiennent </a:t>
            </a:r>
            <a:r>
              <a:rPr lang="fr-FR" dirty="0">
                <a:solidFill>
                  <a:srgbClr val="FF0000"/>
                </a:solidFill>
                <a:latin typeface="Arial" panose="02020603050405020304" pitchFamily="2"/>
              </a:rPr>
              <a:t>le CL et le PDA </a:t>
            </a:r>
            <a:endParaRPr lang="fr-FR" dirty="0" smtClean="0">
              <a:solidFill>
                <a:srgbClr val="FF0000"/>
              </a:solidFill>
              <a:latin typeface="Arial" panose="02020603050405020304" pitchFamily="2"/>
            </a:endParaRPr>
          </a:p>
          <a:p>
            <a:pPr marL="627063" lvl="1" indent="-311150" algn="just">
              <a:spcAft>
                <a:spcPts val="0"/>
              </a:spcAft>
              <a:buNone/>
              <a:tabLst>
                <a:tab pos="594360" algn="l"/>
              </a:tabLst>
            </a:pPr>
            <a:endParaRPr lang="fr-FR" dirty="0">
              <a:solidFill>
                <a:srgbClr val="FF0000"/>
              </a:solidFill>
              <a:latin typeface="Arial" panose="02020603050405020304" pitchFamily="2"/>
            </a:endParaRPr>
          </a:p>
          <a:p>
            <a:pPr marL="627063" marR="1234440" lvl="1" indent="-266700" algn="just">
              <a:spcAft>
                <a:spcPts val="0"/>
              </a:spcAft>
              <a:buFont typeface="Wingdings" pitchFamily="2" charset="2"/>
              <a:buChar char="q"/>
            </a:pPr>
            <a:r>
              <a:rPr lang="fr-FR" b="1" kern="0" dirty="0">
                <a:solidFill>
                  <a:srgbClr val="113D6D"/>
                </a:solidFill>
                <a:latin typeface="Arial" panose="02020603050405020304" pitchFamily="2"/>
              </a:rPr>
              <a:t>Provisions pour risques Financiers et Contractuels (« FC ») </a:t>
            </a:r>
            <a:r>
              <a:rPr lang="fr-FR" b="1" kern="0" dirty="0" smtClean="0">
                <a:solidFill>
                  <a:srgbClr val="113D6D"/>
                </a:solidFill>
                <a:latin typeface="Arial" panose="02020603050405020304" pitchFamily="2"/>
              </a:rPr>
              <a:t> </a:t>
            </a:r>
          </a:p>
          <a:p>
            <a:pPr marL="627063" marR="1234440" lvl="1" indent="0" algn="just">
              <a:spcAft>
                <a:spcPts val="0"/>
              </a:spcAft>
              <a:buNone/>
            </a:pPr>
            <a: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  <a:t>Evaluées conjointement </a:t>
            </a:r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>par les responsables DF &amp; DJC</a:t>
            </a:r>
            <a:r>
              <a:rPr lang="fr-FR" dirty="0">
                <a:solidFill>
                  <a:srgbClr val="FF0000"/>
                </a:solidFill>
                <a:latin typeface="Arial" panose="02020603050405020304" pitchFamily="2"/>
              </a:rPr>
              <a:t> des </a:t>
            </a:r>
            <a:r>
              <a:rPr lang="fr-FR" dirty="0" smtClean="0">
                <a:solidFill>
                  <a:srgbClr val="FF0000"/>
                </a:solidFill>
                <a:latin typeface="Arial" panose="02020603050405020304" pitchFamily="2"/>
              </a:rPr>
              <a:t>entités  juridiques </a:t>
            </a:r>
            <a:r>
              <a:rPr lang="fr-FR" dirty="0">
                <a:solidFill>
                  <a:srgbClr val="FF0000"/>
                </a:solidFill>
                <a:latin typeface="Arial" panose="02020603050405020304" pitchFamily="2"/>
              </a:rPr>
              <a:t>auxquelles appartiennent le CL et le PDA.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210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482884"/>
          </a:xfrm>
        </p:spPr>
        <p:txBody>
          <a:bodyPr/>
          <a:lstStyle/>
          <a:p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/>
            </a:r>
            <a:br>
              <a:rPr lang="fr-FR" dirty="0">
                <a:solidFill>
                  <a:srgbClr val="003265"/>
                </a:solidFill>
                <a:latin typeface="Arial" panose="02020603050405020304" pitchFamily="2"/>
              </a:rPr>
            </a:br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>Provisions pour risques 											</a:t>
            </a:r>
            <a: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  <a:t>(3/3</a:t>
            </a:r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>) </a:t>
            </a:r>
            <a:br>
              <a:rPr lang="fr-FR" dirty="0">
                <a:solidFill>
                  <a:srgbClr val="003265"/>
                </a:solidFill>
                <a:latin typeface="Arial" panose="02020603050405020304" pitchFamily="2"/>
              </a:rPr>
            </a:b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19550"/>
              </p:ext>
            </p:extLst>
          </p:nvPr>
        </p:nvGraphicFramePr>
        <p:xfrm>
          <a:off x="809264" y="743287"/>
          <a:ext cx="7743783" cy="3005244"/>
        </p:xfrm>
        <a:graphic>
          <a:graphicData uri="http://schemas.openxmlformats.org/drawingml/2006/table">
            <a:tbl>
              <a:tblPr/>
              <a:tblGrid>
                <a:gridCol w="1476547"/>
                <a:gridCol w="1906567"/>
                <a:gridCol w="2472643"/>
                <a:gridCol w="1888026"/>
              </a:tblGrid>
              <a:tr h="284398"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Montant octroyé:</a:t>
                      </a:r>
                      <a:endParaRPr lang="fr-F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32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spc="0" dirty="0" smtClean="0">
                          <a:solidFill>
                            <a:srgbClr val="FF0000"/>
                          </a:solidFill>
                          <a:latin typeface="Arial" panose="02020603050405020304" pitchFamily="2"/>
                        </a:rPr>
                        <a:t>à l’entité à laquelle </a:t>
                      </a:r>
                      <a:r>
                        <a:rPr lang="fr-FR" sz="1050" dirty="0" smtClean="0"/>
                        <a:t/>
                      </a:r>
                      <a:br>
                        <a:rPr lang="fr-FR" sz="1050" dirty="0" smtClean="0"/>
                      </a:br>
                      <a:r>
                        <a:rPr lang="fr-FR" sz="1050" spc="0" dirty="0" smtClean="0">
                          <a:solidFill>
                            <a:srgbClr val="FF0000"/>
                          </a:solidFill>
                          <a:latin typeface="Arial" panose="02020603050405020304" pitchFamily="2"/>
                        </a:rPr>
                        <a:t>appartient le CL </a:t>
                      </a:r>
                    </a:p>
                    <a:p>
                      <a:pPr algn="ctr"/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spc="0" dirty="0" smtClean="0">
                          <a:solidFill>
                            <a:srgbClr val="FF0000"/>
                          </a:solidFill>
                          <a:latin typeface="Arial" panose="02020603050405020304" pitchFamily="2"/>
                        </a:rPr>
                        <a:t>à l’entité à laquelle </a:t>
                      </a:r>
                      <a:r>
                        <a:rPr lang="fr-FR" sz="1050" dirty="0" smtClean="0"/>
                        <a:t/>
                      </a:r>
                      <a:br>
                        <a:rPr lang="fr-FR" sz="1050" dirty="0" smtClean="0"/>
                      </a:br>
                      <a:r>
                        <a:rPr lang="fr-FR" sz="1050" spc="0" dirty="0" smtClean="0">
                          <a:solidFill>
                            <a:srgbClr val="FF0000"/>
                          </a:solidFill>
                          <a:latin typeface="Arial" panose="02020603050405020304" pitchFamily="2"/>
                        </a:rPr>
                        <a:t>appartient le PDA </a:t>
                      </a:r>
                    </a:p>
                    <a:p>
                      <a:pPr algn="ctr"/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spc="0" dirty="0" smtClean="0">
                          <a:solidFill>
                            <a:srgbClr val="003265"/>
                          </a:solidFill>
                          <a:latin typeface="Arial Narrow" panose="02020603050405020304" pitchFamily="2"/>
                        </a:rPr>
                        <a:t>à toute autre entité Thales </a:t>
                      </a:r>
                      <a:r>
                        <a:rPr lang="fr-FR" sz="1050" dirty="0" smtClean="0"/>
                        <a:t/>
                      </a:r>
                      <a:br>
                        <a:rPr lang="fr-FR" sz="1050" dirty="0" smtClean="0"/>
                      </a:br>
                      <a:r>
                        <a:rPr lang="fr-FR" sz="1050" b="1" spc="0" dirty="0" smtClean="0">
                          <a:solidFill>
                            <a:srgbClr val="003265"/>
                          </a:solidFill>
                          <a:latin typeface="Arial Narrow" panose="02020603050405020304" pitchFamily="2"/>
                        </a:rPr>
                        <a:t>partenaire de </a:t>
                      </a:r>
                      <a:r>
                        <a:rPr lang="fr-FR" sz="1050" b="1" spc="0" dirty="0" err="1" smtClean="0">
                          <a:solidFill>
                            <a:srgbClr val="003265"/>
                          </a:solidFill>
                          <a:latin typeface="Arial Narrow" panose="02020603050405020304" pitchFamily="2"/>
                        </a:rPr>
                        <a:t>l"Offre</a:t>
                      </a:r>
                      <a:r>
                        <a:rPr lang="fr-FR" sz="1050" b="1" spc="0" dirty="0" smtClean="0">
                          <a:solidFill>
                            <a:srgbClr val="003265"/>
                          </a:solidFill>
                          <a:latin typeface="Arial Narrow" panose="02020603050405020304" pitchFamily="2"/>
                        </a:rPr>
                        <a:t> </a:t>
                      </a:r>
                    </a:p>
                    <a:p>
                      <a:pPr algn="ctr"/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19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spc="0" dirty="0" smtClean="0">
                          <a:solidFill>
                            <a:srgbClr val="003265"/>
                          </a:solidFill>
                          <a:latin typeface="Arial" panose="02020603050405020304" pitchFamily="2"/>
                        </a:rPr>
                        <a:t>pour risques Projet </a:t>
                      </a:r>
                      <a:r>
                        <a:rPr lang="fr-FR" sz="1000" dirty="0" smtClean="0"/>
                        <a:t/>
                      </a:r>
                      <a:br>
                        <a:rPr lang="fr-FR" sz="1000" dirty="0" smtClean="0"/>
                      </a:br>
                      <a:r>
                        <a:rPr lang="fr-FR" sz="1000" spc="0" dirty="0" smtClean="0">
                          <a:solidFill>
                            <a:srgbClr val="003265"/>
                          </a:solidFill>
                          <a:latin typeface="Arial" panose="02020603050405020304" pitchFamily="2"/>
                        </a:rPr>
                        <a:t>« PC » </a:t>
                      </a:r>
                    </a:p>
                    <a:p>
                      <a:pPr algn="ctr"/>
                      <a:endParaRPr lang="fr-FR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Son</a:t>
                      </a:r>
                      <a:r>
                        <a:rPr lang="fr-FR" sz="1100" baseline="0" dirty="0" smtClean="0"/>
                        <a:t> évaluation propre </a:t>
                      </a:r>
                      <a:r>
                        <a:rPr lang="fr-FR" sz="1100" b="1" baseline="0" dirty="0" smtClean="0"/>
                        <a:t>après consolidation par le CL </a:t>
                      </a:r>
                      <a:r>
                        <a:rPr lang="fr-FR" sz="1100" baseline="0" dirty="0" smtClean="0"/>
                        <a:t>du montant total des « PC »</a:t>
                      </a:r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5411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spc="0" dirty="0" smtClean="0">
                          <a:solidFill>
                            <a:srgbClr val="003265"/>
                          </a:solidFill>
                          <a:latin typeface="Arial" panose="02020603050405020304" pitchFamily="2"/>
                        </a:rPr>
                        <a:t>pour risques de </a:t>
                      </a:r>
                      <a:r>
                        <a:rPr lang="fr-FR" sz="1000" dirty="0" smtClean="0"/>
                        <a:t/>
                      </a:r>
                      <a:br>
                        <a:rPr lang="fr-FR" sz="1000" dirty="0" smtClean="0"/>
                      </a:br>
                      <a:r>
                        <a:rPr lang="fr-FR" sz="1000" spc="0" dirty="0" smtClean="0">
                          <a:solidFill>
                            <a:srgbClr val="003265"/>
                          </a:solidFill>
                          <a:latin typeface="Arial" panose="02020603050405020304" pitchFamily="2"/>
                        </a:rPr>
                        <a:t>Management 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spc="0" dirty="0" smtClean="0">
                          <a:solidFill>
                            <a:srgbClr val="003265"/>
                          </a:solidFill>
                          <a:latin typeface="Arial" panose="02020603050405020304" pitchFamily="2"/>
                        </a:rPr>
                        <a:t>« MC » </a:t>
                      </a:r>
                    </a:p>
                    <a:p>
                      <a:pPr algn="ctr"/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Montant total de la « MC » </a:t>
                      </a:r>
                      <a:b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 prorata de la Valeur Ajoutée* de chacun </a:t>
                      </a:r>
                    </a:p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7926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fr-FR" sz="1000" spc="0" dirty="0" smtClean="0">
                          <a:solidFill>
                            <a:srgbClr val="003265"/>
                          </a:solidFill>
                          <a:latin typeface="Arial" panose="02020603050405020304" pitchFamily="2"/>
                        </a:rPr>
                        <a:t>Pour risques </a:t>
                      </a:r>
                      <a:r>
                        <a:rPr lang="fr-FR" sz="1000" dirty="0" smtClean="0"/>
                        <a:t/>
                      </a:r>
                      <a:br>
                        <a:rPr lang="fr-FR" sz="1000" dirty="0" smtClean="0"/>
                      </a:br>
                      <a:r>
                        <a:rPr lang="fr-FR" sz="1000" spc="0" dirty="0" smtClean="0">
                          <a:solidFill>
                            <a:srgbClr val="003265"/>
                          </a:solidFill>
                          <a:latin typeface="Arial" panose="02020603050405020304" pitchFamily="2"/>
                        </a:rPr>
                        <a:t>(contractuels &amp;) </a:t>
                      </a:r>
                      <a:r>
                        <a:rPr lang="fr-FR" sz="1000" dirty="0" smtClean="0"/>
                        <a:t/>
                      </a:r>
                      <a:br>
                        <a:rPr lang="fr-FR" sz="1000" dirty="0" smtClean="0"/>
                      </a:br>
                      <a:r>
                        <a:rPr lang="fr-FR" sz="1000" spc="0" dirty="0" smtClean="0">
                          <a:solidFill>
                            <a:srgbClr val="003265"/>
                          </a:solidFill>
                          <a:latin typeface="Arial" panose="02020603050405020304" pitchFamily="2"/>
                        </a:rPr>
                        <a:t>Financiers 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spc="0" dirty="0" smtClean="0">
                          <a:solidFill>
                            <a:srgbClr val="003265"/>
                          </a:solidFill>
                          <a:latin typeface="Arial" panose="02020603050405020304" pitchFamily="2"/>
                        </a:rPr>
                        <a:t>« FC » </a:t>
                      </a:r>
                    </a:p>
                    <a:p>
                      <a:pPr algn="ctr"/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Montant de la « FC » </a:t>
                      </a:r>
                    </a:p>
                    <a:p>
                      <a:pPr algn="ctr"/>
                      <a:r>
                        <a:rPr lang="fr-FR" sz="1100" b="0" kern="1200" dirty="0" smtClean="0">
                          <a:solidFill>
                            <a:srgbClr val="EE687E"/>
                          </a:solidFill>
                          <a:latin typeface="+mn-lt"/>
                          <a:ea typeface="+mn-ea"/>
                          <a:cs typeface="+mn-cs"/>
                        </a:rPr>
                        <a:t>réparti entre les différentes parties prenantes </a:t>
                      </a:r>
                      <a:r>
                        <a:rPr lang="fr-FR" sz="1100" b="1" kern="1200" dirty="0" smtClean="0">
                          <a:solidFill>
                            <a:srgbClr val="EE687E"/>
                          </a:solidFill>
                          <a:latin typeface="+mn-lt"/>
                          <a:ea typeface="+mn-ea"/>
                          <a:cs typeface="+mn-cs"/>
                        </a:rPr>
                        <a:t>en fonction d’une analyse des risques</a:t>
                      </a:r>
                      <a:r>
                        <a:rPr lang="fr-FR" sz="1100" b="0" kern="1200" dirty="0" smtClean="0">
                          <a:solidFill>
                            <a:srgbClr val="EE687E"/>
                          </a:solidFill>
                          <a:latin typeface="+mn-lt"/>
                          <a:ea typeface="+mn-ea"/>
                          <a:cs typeface="+mn-cs"/>
                        </a:rPr>
                        <a:t> encourus </a:t>
                      </a:r>
                      <a:r>
                        <a:rPr lang="fr-FR" sz="11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partagée</a:t>
                      </a:r>
                      <a:r>
                        <a:rPr lang="fr-FR" sz="1100" b="0" kern="1200" dirty="0" smtClean="0">
                          <a:solidFill>
                            <a:srgbClr val="EE687E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smtClean="0">
                          <a:solidFill>
                            <a:srgbClr val="EE687E"/>
                          </a:solidFill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fr-FR" sz="1100" b="1" kern="1200" dirty="0" err="1" smtClean="0">
                          <a:solidFill>
                            <a:srgbClr val="EE687E"/>
                          </a:solidFill>
                          <a:latin typeface="+mn-lt"/>
                          <a:ea typeface="+mn-ea"/>
                          <a:cs typeface="+mn-cs"/>
                        </a:rPr>
                        <a:t>Gate</a:t>
                      </a:r>
                      <a:r>
                        <a:rPr lang="fr-FR" sz="1100" b="1" kern="1200" dirty="0" smtClean="0">
                          <a:solidFill>
                            <a:srgbClr val="EE687E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12792" y="922807"/>
            <a:ext cx="18805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Bef>
                <a:spcPts val="2500"/>
              </a:spcBef>
              <a:spcAft>
                <a:spcPts val="2275"/>
              </a:spcAft>
            </a:pPr>
            <a:r>
              <a:rPr lang="fr-FR" sz="1100" dirty="0">
                <a:solidFill>
                  <a:srgbClr val="003265"/>
                </a:solidFill>
                <a:latin typeface="Arial" panose="02020603050405020304" pitchFamily="2"/>
              </a:rPr>
              <a:t>Nature de la provision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5736" y="3738151"/>
            <a:ext cx="9137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marR="548640" algn="just"/>
            <a:r>
              <a:rPr lang="fr-FR" sz="1000" b="1" i="1" dirty="0">
                <a:solidFill>
                  <a:srgbClr val="003265"/>
                </a:solidFill>
                <a:latin typeface="Arial" panose="02020603050405020304" pitchFamily="2"/>
              </a:rPr>
              <a:t>(*) Valeur Ajoutée d'une entité = ses coûts propres au titre du projet (futur), hors achats</a:t>
            </a:r>
            <a:r>
              <a:rPr lang="fr-FR" sz="1000" dirty="0">
                <a:solidFill>
                  <a:srgbClr val="003265"/>
                </a:solidFill>
                <a:latin typeface="Arial" panose="02020603050405020304" pitchFamily="2"/>
              </a:rPr>
              <a:t>, que ces achats soient de nature interne ou externe au Groupe Thales.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5736" y="4015081"/>
            <a:ext cx="937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594360" indent="-174625"/>
            <a:r>
              <a:rPr lang="fr-FR" sz="1100" i="1" dirty="0" smtClean="0">
                <a:solidFill>
                  <a:srgbClr val="FF0000"/>
                </a:solidFill>
                <a:latin typeface="Arial Narrow" panose="02020603050405020304" pitchFamily="2"/>
              </a:rPr>
              <a:t>     </a:t>
            </a:r>
            <a:r>
              <a:rPr lang="fr-FR" sz="1200" b="1" i="1" dirty="0" smtClean="0">
                <a:solidFill>
                  <a:srgbClr val="FF0000"/>
                </a:solidFill>
                <a:latin typeface="Arial Narrow" panose="02020603050405020304" pitchFamily="2"/>
              </a:rPr>
              <a:t>Ne </a:t>
            </a:r>
            <a:r>
              <a:rPr lang="fr-FR" sz="1200" b="1" i="1" dirty="0">
                <a:solidFill>
                  <a:srgbClr val="FF0000"/>
                </a:solidFill>
                <a:latin typeface="Arial Narrow" panose="02020603050405020304" pitchFamily="2"/>
              </a:rPr>
              <a:t>pas perdre de vue que, en cas de choix du modèle de PO « </a:t>
            </a:r>
            <a:r>
              <a:rPr lang="fr-FR" sz="1200" b="1" i="1" dirty="0" err="1">
                <a:solidFill>
                  <a:srgbClr val="FF0000"/>
                </a:solidFill>
                <a:latin typeface="Arial Narrow" panose="02020603050405020304" pitchFamily="2"/>
              </a:rPr>
              <a:t>margin</a:t>
            </a:r>
            <a:r>
              <a:rPr lang="fr-FR" sz="1200" b="1" i="1" dirty="0">
                <a:solidFill>
                  <a:srgbClr val="FF0000"/>
                </a:solidFill>
                <a:latin typeface="Arial Narrow" panose="02020603050405020304" pitchFamily="2"/>
              </a:rPr>
              <a:t> sharing », les « MC » et « FC » (tant en montant qu’en pourcentage de répartition) sont des </a:t>
            </a:r>
            <a:r>
              <a:rPr lang="fr-FR" sz="1200" b="1" i="1" dirty="0" smtClean="0">
                <a:solidFill>
                  <a:srgbClr val="FF0000"/>
                </a:solidFill>
                <a:latin typeface="Arial Narrow" panose="02020603050405020304" pitchFamily="2"/>
              </a:rPr>
              <a:t> </a:t>
            </a:r>
            <a:r>
              <a:rPr lang="fr-FR" sz="1200" b="1" i="1" u="sng" dirty="0" smtClean="0">
                <a:solidFill>
                  <a:srgbClr val="FF0000"/>
                </a:solidFill>
                <a:latin typeface="Arial Narrow" panose="02020603050405020304" pitchFamily="2"/>
              </a:rPr>
              <a:t>facteurs </a:t>
            </a:r>
            <a:r>
              <a:rPr lang="fr-FR" sz="1200" b="1" i="1" u="sng" dirty="0">
                <a:solidFill>
                  <a:srgbClr val="FF0000"/>
                </a:solidFill>
                <a:latin typeface="Arial Narrow" panose="02020603050405020304" pitchFamily="2"/>
              </a:rPr>
              <a:t>de modulation du partage de la marge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5736" y="4442023"/>
            <a:ext cx="8520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fr-FR" sz="1200" b="1" spc="30" dirty="0">
                <a:solidFill>
                  <a:srgbClr val="003265"/>
                </a:solidFill>
                <a:latin typeface="Arial" panose="02020603050405020304" pitchFamily="2"/>
              </a:rPr>
              <a:t>iii. </a:t>
            </a:r>
            <a:r>
              <a:rPr lang="fr-FR" sz="1200" b="1" u="sng" spc="30" dirty="0">
                <a:solidFill>
                  <a:srgbClr val="003265"/>
                </a:solidFill>
                <a:latin typeface="Arial" panose="02020603050405020304" pitchFamily="2"/>
              </a:rPr>
              <a:t>Gel des montants</a:t>
            </a:r>
            <a:r>
              <a:rPr lang="fr-FR" sz="1200" spc="30" dirty="0">
                <a:solidFill>
                  <a:srgbClr val="003265"/>
                </a:solidFill>
                <a:latin typeface="Arial" panose="02020603050405020304" pitchFamily="2"/>
              </a:rPr>
              <a:t> - </a:t>
            </a:r>
            <a:r>
              <a:rPr lang="fr-FR" sz="1100" b="1" dirty="0"/>
              <a:t>provisionnés dans la fiche de prix consolidée </a:t>
            </a:r>
          </a:p>
          <a:p>
            <a:pPr marL="594360">
              <a:tabLst>
                <a:tab pos="4709160" algn="l"/>
              </a:tabLst>
            </a:pPr>
            <a:r>
              <a:rPr lang="fr-FR" sz="1200" b="1" spc="-25" dirty="0" smtClean="0">
                <a:solidFill>
                  <a:srgbClr val="003265"/>
                </a:solidFill>
                <a:latin typeface="Arial" panose="02020603050405020304" pitchFamily="2"/>
              </a:rPr>
              <a:t>             =&gt; </a:t>
            </a:r>
            <a:r>
              <a:rPr lang="fr-FR" sz="1200" b="1" spc="-25" dirty="0">
                <a:solidFill>
                  <a:srgbClr val="003265"/>
                </a:solidFill>
                <a:latin typeface="Arial" panose="02020603050405020304" pitchFamily="2"/>
              </a:rPr>
              <a:t>Approuvés en </a:t>
            </a:r>
            <a:r>
              <a:rPr lang="fr-FR" sz="1200" b="1" spc="-25" dirty="0" err="1">
                <a:solidFill>
                  <a:srgbClr val="003265"/>
                </a:solidFill>
                <a:latin typeface="Arial" panose="02020603050405020304" pitchFamily="2"/>
              </a:rPr>
              <a:t>Gate</a:t>
            </a:r>
            <a:r>
              <a:rPr lang="fr-FR" sz="1200" b="1" spc="-25" dirty="0">
                <a:solidFill>
                  <a:srgbClr val="003265"/>
                </a:solidFill>
                <a:latin typeface="Arial" panose="02020603050405020304" pitchFamily="2"/>
              </a:rPr>
              <a:t> 2  </a:t>
            </a:r>
            <a:r>
              <a:rPr lang="fr-FR" sz="1200" b="1" spc="-25" dirty="0" smtClean="0">
                <a:solidFill>
                  <a:srgbClr val="003265"/>
                </a:solidFill>
                <a:latin typeface="Arial" panose="02020603050405020304" pitchFamily="2"/>
              </a:rPr>
              <a:t>       	 =&gt; </a:t>
            </a:r>
            <a:r>
              <a:rPr lang="fr-FR" sz="1200" b="1" spc="-25" dirty="0">
                <a:solidFill>
                  <a:srgbClr val="003265"/>
                </a:solidFill>
                <a:latin typeface="Arial" panose="02020603050405020304" pitchFamily="2"/>
              </a:rPr>
              <a:t>Confirmés en </a:t>
            </a:r>
            <a:r>
              <a:rPr lang="fr-FR" sz="1200" b="1" spc="-25" dirty="0" err="1">
                <a:solidFill>
                  <a:srgbClr val="003265"/>
                </a:solidFill>
                <a:latin typeface="Arial" panose="02020603050405020304" pitchFamily="2"/>
              </a:rPr>
              <a:t>Gate</a:t>
            </a:r>
            <a:r>
              <a:rPr lang="fr-FR" sz="1200" b="1" spc="-25" dirty="0">
                <a:solidFill>
                  <a:srgbClr val="003265"/>
                </a:solidFill>
                <a:latin typeface="Arial" panose="02020603050405020304" pitchFamily="2"/>
              </a:rPr>
              <a:t> </a:t>
            </a:r>
            <a:r>
              <a:rPr lang="fr-FR" sz="1200" b="1" spc="-25" dirty="0" smtClean="0">
                <a:solidFill>
                  <a:srgbClr val="003265"/>
                </a:solidFill>
                <a:latin typeface="Arial" panose="02020603050405020304" pitchFamily="2"/>
              </a:rPr>
              <a:t>3 </a:t>
            </a:r>
            <a:endParaRPr lang="fr-FR" sz="1200" b="1" spc="-25" dirty="0">
              <a:solidFill>
                <a:srgbClr val="003265"/>
              </a:solidFill>
              <a:latin typeface="Arial" panose="02020603050405020304" pitchFamily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5736" y="489918"/>
            <a:ext cx="8650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   ii. </a:t>
            </a:r>
            <a:r>
              <a:rPr lang="fr-FR" sz="1400" b="1" u="sng" dirty="0" smtClean="0"/>
              <a:t>Répartition des montants entre entités Thales impliquées dans l’Offre</a:t>
            </a:r>
          </a:p>
        </p:txBody>
      </p:sp>
    </p:spTree>
    <p:extLst>
      <p:ext uri="{BB962C8B-B14F-4D97-AF65-F5344CB8AC3E}">
        <p14:creationId xmlns:p14="http://schemas.microsoft.com/office/powerpoint/2010/main" val="11788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74661"/>
            <a:ext cx="8674683" cy="246579"/>
          </a:xfrm>
        </p:spPr>
        <p:txBody>
          <a:bodyPr/>
          <a:lstStyle/>
          <a:p>
            <a:r>
              <a:rPr lang="fr-FR" sz="1800" dirty="0" smtClean="0">
                <a:latin typeface="ArialNarrow,Bold"/>
              </a:rPr>
              <a:t/>
            </a:r>
            <a:br>
              <a:rPr lang="fr-FR" sz="1800" dirty="0" smtClean="0">
                <a:latin typeface="ArialNarrow,Bold"/>
              </a:rPr>
            </a:br>
            <a:r>
              <a:rPr lang="fr-FR" sz="1800" dirty="0" smtClean="0">
                <a:latin typeface="ArialNarrow,Bold"/>
              </a:rPr>
              <a:t>Règles </a:t>
            </a:r>
            <a:r>
              <a:rPr lang="fr-FR" sz="1800" dirty="0">
                <a:latin typeface="ArialNarrow,Bold"/>
              </a:rPr>
              <a:t>de gouvernance des Offres issues des MRBOA</a:t>
            </a:r>
            <a:br>
              <a:rPr lang="fr-FR" sz="1800" dirty="0">
                <a:latin typeface="ArialNarrow,Bold"/>
              </a:rPr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5" y="598228"/>
            <a:ext cx="8761933" cy="42985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sz="1200" dirty="0">
                <a:solidFill>
                  <a:srgbClr val="123E6E"/>
                </a:solidFill>
                <a:latin typeface="Arial"/>
              </a:rPr>
              <a:t>Chaque Offre </a:t>
            </a:r>
            <a:r>
              <a:rPr lang="fr-FR" sz="1200" b="0" dirty="0">
                <a:solidFill>
                  <a:srgbClr val="123E6E"/>
                </a:solidFill>
                <a:latin typeface="Arial"/>
              </a:rPr>
              <a:t>est menée/gérée/managée sous la responsabilité d’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une seule GBU</a:t>
            </a: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Criticité 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(B0/B1/B2/Critique) : une segmentation des offres à deux étages :</a:t>
            </a:r>
          </a:p>
          <a:p>
            <a:pPr algn="just">
              <a:spcAft>
                <a:spcPts val="600"/>
              </a:spcAft>
              <a:buFont typeface="Symbol"/>
              <a:buChar char="Þ"/>
            </a:pP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« </a:t>
            </a:r>
            <a:r>
              <a:rPr lang="fr-FR" sz="1200" dirty="0">
                <a:solidFill>
                  <a:srgbClr val="FF33CD"/>
                </a:solidFill>
                <a:latin typeface="Arial"/>
              </a:rPr>
              <a:t>Offres locales 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», </a:t>
            </a:r>
            <a:r>
              <a:rPr lang="fr-FR" sz="1200" dirty="0" err="1">
                <a:solidFill>
                  <a:srgbClr val="123E6E"/>
                </a:solidFill>
                <a:latin typeface="Arial"/>
              </a:rPr>
              <a:t>v.s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. « </a:t>
            </a:r>
            <a:r>
              <a:rPr lang="fr-FR" sz="1200" dirty="0">
                <a:solidFill>
                  <a:srgbClr val="FF6600"/>
                </a:solidFill>
                <a:latin typeface="Arial"/>
              </a:rPr>
              <a:t>Offres NON locales 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». La frontière entre les deux </a:t>
            </a: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classes est 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une décision de la GBU, attestée, soit par une note de délégation (critères explicites</a:t>
            </a: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), soit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, au cas par </a:t>
            </a: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cas.</a:t>
            </a:r>
          </a:p>
          <a:p>
            <a:pPr marL="534988" indent="-35718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   =&gt;Toutes les « </a:t>
            </a:r>
            <a:r>
              <a:rPr lang="fr-FR" sz="1200" dirty="0">
                <a:solidFill>
                  <a:srgbClr val="FF33CD"/>
                </a:solidFill>
                <a:latin typeface="Arial"/>
              </a:rPr>
              <a:t>Offres locales </a:t>
            </a: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» sont soit B0 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soit B1 (le critère de </a:t>
            </a: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segmentation entre 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B0 &amp; B1 est principalement </a:t>
            </a: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le montant 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« PV » de l’Offre considérée</a:t>
            </a: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)</a:t>
            </a:r>
          </a:p>
          <a:p>
            <a:pPr marL="17902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1200" dirty="0">
              <a:solidFill>
                <a:srgbClr val="123E6E"/>
              </a:solidFill>
              <a:latin typeface="Arial"/>
            </a:endParaRPr>
          </a:p>
          <a:p>
            <a:pPr marL="534988" indent="-35718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spc="30" dirty="0" smtClean="0">
                <a:solidFill>
                  <a:srgbClr val="113D6D"/>
                </a:solidFill>
                <a:latin typeface="Arial" panose="02020603050405020304" pitchFamily="2"/>
              </a:rPr>
              <a:t>   =&gt;Toutes </a:t>
            </a:r>
            <a:r>
              <a:rPr lang="fr-FR" sz="1200" spc="30" dirty="0">
                <a:solidFill>
                  <a:srgbClr val="113D6D"/>
                </a:solidFill>
                <a:latin typeface="Arial" panose="02020603050405020304" pitchFamily="2"/>
              </a:rPr>
              <a:t>les «</a:t>
            </a:r>
            <a:r>
              <a:rPr lang="fr-FR" sz="1200" spc="30" dirty="0">
                <a:solidFill>
                  <a:srgbClr val="FF6500"/>
                </a:solidFill>
                <a:latin typeface="Arial" panose="02020603050405020304" pitchFamily="2"/>
              </a:rPr>
              <a:t> Offres NON locales</a:t>
            </a:r>
            <a:r>
              <a:rPr lang="fr-FR" sz="1200" spc="30" dirty="0">
                <a:solidFill>
                  <a:srgbClr val="113D6D"/>
                </a:solidFill>
                <a:latin typeface="Arial" panose="02020603050405020304" pitchFamily="2"/>
              </a:rPr>
              <a:t> » sont </a:t>
            </a:r>
            <a:r>
              <a:rPr lang="fr-FR" sz="1200" dirty="0" smtClean="0">
                <a:solidFill>
                  <a:srgbClr val="113D6D"/>
                </a:solidFill>
                <a:latin typeface="Arial" panose="02020603050405020304" pitchFamily="2"/>
              </a:rPr>
              <a:t>soit</a:t>
            </a:r>
            <a:r>
              <a:rPr lang="fr-FR" sz="1200" dirty="0" smtClean="0">
                <a:solidFill>
                  <a:srgbClr val="FF6500"/>
                </a:solidFill>
                <a:latin typeface="Arial" panose="02020603050405020304" pitchFamily="2"/>
              </a:rPr>
              <a:t> </a:t>
            </a:r>
            <a:r>
              <a:rPr lang="fr-FR" sz="1200" dirty="0">
                <a:solidFill>
                  <a:srgbClr val="FF6500"/>
                </a:solidFill>
                <a:latin typeface="Arial" panose="02020603050405020304" pitchFamily="2"/>
              </a:rPr>
              <a:t>B2</a:t>
            </a:r>
            <a:r>
              <a:rPr lang="fr-FR" sz="1200" dirty="0">
                <a:solidFill>
                  <a:srgbClr val="113D6D"/>
                </a:solidFill>
                <a:latin typeface="Arial" panose="02020603050405020304" pitchFamily="2"/>
              </a:rPr>
              <a:t> soit</a:t>
            </a:r>
            <a:r>
              <a:rPr lang="fr-FR" sz="1200" dirty="0">
                <a:solidFill>
                  <a:srgbClr val="FF6500"/>
                </a:solidFill>
                <a:latin typeface="Arial" panose="02020603050405020304" pitchFamily="2"/>
              </a:rPr>
              <a:t> critiques</a:t>
            </a:r>
            <a:r>
              <a:rPr lang="fr-FR" sz="1200" dirty="0">
                <a:solidFill>
                  <a:srgbClr val="113D6D"/>
                </a:solidFill>
                <a:latin typeface="Arial" panose="02020603050405020304" pitchFamily="2"/>
              </a:rPr>
              <a:t> (les critères de </a:t>
            </a:r>
            <a:r>
              <a:rPr lang="fr-FR" sz="1200" dirty="0" smtClean="0">
                <a:solidFill>
                  <a:srgbClr val="113D6D"/>
                </a:solidFill>
                <a:latin typeface="Arial" panose="02020603050405020304" pitchFamily="2"/>
              </a:rPr>
              <a:t>segmentation </a:t>
            </a:r>
            <a:r>
              <a:rPr lang="fr-FR" sz="1200" dirty="0">
                <a:solidFill>
                  <a:srgbClr val="113D6D"/>
                </a:solidFill>
                <a:latin typeface="Arial" panose="02020603050405020304" pitchFamily="2"/>
              </a:rPr>
              <a:t>entre B2 &amp; critiques sont aussi c</a:t>
            </a:r>
            <a:r>
              <a:rPr lang="fr-FR" sz="1200" dirty="0" smtClean="0">
                <a:solidFill>
                  <a:srgbClr val="113D6D"/>
                </a:solidFill>
                <a:latin typeface="Arial" panose="02020603050405020304" pitchFamily="2"/>
              </a:rPr>
              <a:t>omplexes que précédemment). </a:t>
            </a:r>
            <a:r>
              <a:rPr lang="fr-FR" sz="1200" dirty="0">
                <a:solidFill>
                  <a:srgbClr val="FF6500"/>
                </a:solidFill>
                <a:latin typeface="Arial" panose="02020603050405020304" pitchFamily="2"/>
              </a:rPr>
              <a:t>En général</a:t>
            </a:r>
            <a:r>
              <a:rPr lang="fr-FR" sz="1200" dirty="0" smtClean="0">
                <a:solidFill>
                  <a:srgbClr val="113D6D"/>
                </a:solidFill>
                <a:latin typeface="Arial" panose="02020603050405020304" pitchFamily="2"/>
              </a:rPr>
              <a:t>, les offres </a:t>
            </a:r>
            <a:r>
              <a:rPr lang="fr-FR" sz="1200" dirty="0">
                <a:solidFill>
                  <a:srgbClr val="FF6500"/>
                </a:solidFill>
                <a:latin typeface="Arial" panose="02020603050405020304" pitchFamily="2"/>
              </a:rPr>
              <a:t>multi-CBU</a:t>
            </a:r>
            <a:r>
              <a:rPr lang="fr-FR" sz="1200" dirty="0" smtClean="0">
                <a:solidFill>
                  <a:srgbClr val="113D6D"/>
                </a:solidFill>
                <a:latin typeface="Arial" panose="02020603050405020304" pitchFamily="2"/>
              </a:rPr>
              <a:t> ou </a:t>
            </a:r>
            <a:r>
              <a:rPr lang="fr-FR" sz="1200" dirty="0">
                <a:solidFill>
                  <a:srgbClr val="FF6500"/>
                </a:solidFill>
                <a:latin typeface="Arial" panose="02020603050405020304" pitchFamily="2"/>
              </a:rPr>
              <a:t>multi-Domain</a:t>
            </a:r>
            <a:r>
              <a:rPr lang="fr-FR" sz="1200" dirty="0" smtClean="0">
                <a:solidFill>
                  <a:srgbClr val="113D6D"/>
                </a:solidFill>
                <a:latin typeface="Arial" panose="02020603050405020304" pitchFamily="2"/>
              </a:rPr>
              <a:t> sont </a:t>
            </a:r>
            <a:r>
              <a:rPr lang="fr-FR" sz="1200" dirty="0">
                <a:solidFill>
                  <a:srgbClr val="FF6500"/>
                </a:solidFill>
                <a:latin typeface="Arial" panose="02020603050405020304" pitchFamily="2"/>
              </a:rPr>
              <a:t>B2</a:t>
            </a:r>
            <a:r>
              <a:rPr lang="fr-FR" sz="1200" dirty="0" smtClean="0">
                <a:solidFill>
                  <a:srgbClr val="113D6D"/>
                </a:solidFill>
                <a:latin typeface="Arial" panose="02020603050405020304" pitchFamily="2"/>
              </a:rPr>
              <a:t> (au minimum)</a:t>
            </a:r>
            <a:endParaRPr lang="fr-FR" sz="1200" b="0" dirty="0">
              <a:solidFill>
                <a:srgbClr val="123E6E"/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sz="1200" b="0" dirty="0" smtClean="0">
                <a:solidFill>
                  <a:srgbClr val="123E6E"/>
                </a:solidFill>
                <a:latin typeface="Arial"/>
              </a:rPr>
              <a:t>La </a:t>
            </a:r>
            <a:r>
              <a:rPr lang="fr-FR" sz="1200" b="0" dirty="0">
                <a:solidFill>
                  <a:srgbClr val="123E6E"/>
                </a:solidFill>
                <a:latin typeface="Arial"/>
              </a:rPr>
              <a:t>responsabilité de 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supervision </a:t>
            </a:r>
            <a:r>
              <a:rPr lang="fr-FR" sz="1200" b="0" dirty="0">
                <a:solidFill>
                  <a:srgbClr val="123E6E"/>
                </a:solidFill>
                <a:latin typeface="Arial"/>
              </a:rPr>
              <a:t>est attribuée de la façon suivante :</a:t>
            </a:r>
          </a:p>
          <a:p>
            <a:pPr marL="53816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dirty="0">
                <a:solidFill>
                  <a:srgbClr val="123E6E"/>
                </a:solidFill>
                <a:latin typeface="Arial"/>
              </a:rPr>
              <a:t>• </a:t>
            </a:r>
            <a:r>
              <a:rPr lang="fr-FR" sz="1200" b="0" dirty="0" err="1">
                <a:solidFill>
                  <a:srgbClr val="123E6E"/>
                </a:solidFill>
                <a:latin typeface="Arial"/>
              </a:rPr>
              <a:t>Bid</a:t>
            </a:r>
            <a:r>
              <a:rPr lang="fr-FR" sz="1200" b="0" dirty="0">
                <a:solidFill>
                  <a:srgbClr val="123E6E"/>
                </a:solidFill>
                <a:latin typeface="Arial"/>
              </a:rPr>
              <a:t> de type « B0 » &lt;= CBU/Domain</a:t>
            </a:r>
          </a:p>
          <a:p>
            <a:pPr marL="53816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rgbClr val="123E6E"/>
                </a:solidFill>
                <a:latin typeface="Arial"/>
              </a:rPr>
              <a:t>• Bid de type « B1 » &lt;= Corporate Country</a:t>
            </a:r>
          </a:p>
          <a:p>
            <a:pPr marL="53816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rgbClr val="123E6E"/>
                </a:solidFill>
                <a:latin typeface="Arial"/>
              </a:rPr>
              <a:t>• Bid de type « B2 » &lt;= the GBU leading the bid</a:t>
            </a:r>
          </a:p>
          <a:p>
            <a:pPr marL="53816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dirty="0">
                <a:solidFill>
                  <a:srgbClr val="123E6E"/>
                </a:solidFill>
                <a:latin typeface="Arial"/>
              </a:rPr>
              <a:t>• </a:t>
            </a:r>
            <a:r>
              <a:rPr lang="fr-FR" sz="1200" b="0" dirty="0" err="1">
                <a:solidFill>
                  <a:srgbClr val="123E6E"/>
                </a:solidFill>
                <a:latin typeface="Arial"/>
              </a:rPr>
              <a:t>Bid</a:t>
            </a:r>
            <a:r>
              <a:rPr lang="fr-FR" sz="1200" b="0" dirty="0">
                <a:solidFill>
                  <a:srgbClr val="123E6E"/>
                </a:solidFill>
                <a:latin typeface="Arial"/>
              </a:rPr>
              <a:t> de type « CB » &lt;= </a:t>
            </a:r>
            <a:r>
              <a:rPr lang="fr-FR" sz="1200" b="0" dirty="0" err="1">
                <a:solidFill>
                  <a:srgbClr val="123E6E"/>
                </a:solidFill>
                <a:latin typeface="Arial"/>
              </a:rPr>
              <a:t>Corporate</a:t>
            </a:r>
            <a:r>
              <a:rPr lang="fr-FR" sz="1200" b="0" dirty="0">
                <a:solidFill>
                  <a:srgbClr val="123E6E"/>
                </a:solidFill>
                <a:latin typeface="Arial"/>
              </a:rPr>
              <a:t> </a:t>
            </a:r>
            <a:r>
              <a:rPr lang="fr-FR" sz="1200" b="0" dirty="0" err="1">
                <a:solidFill>
                  <a:srgbClr val="123E6E"/>
                </a:solidFill>
                <a:latin typeface="Arial"/>
              </a:rPr>
              <a:t>Executive</a:t>
            </a:r>
            <a:r>
              <a:rPr lang="fr-FR" sz="1200" b="0" dirty="0">
                <a:solidFill>
                  <a:srgbClr val="123E6E"/>
                </a:solidFill>
                <a:latin typeface="Arial"/>
              </a:rPr>
              <a:t> </a:t>
            </a:r>
            <a:r>
              <a:rPr lang="fr-FR" sz="1200" b="0" dirty="0" smtClean="0">
                <a:solidFill>
                  <a:srgbClr val="123E6E"/>
                </a:solidFill>
                <a:latin typeface="Arial"/>
              </a:rPr>
              <a:t>Management</a:t>
            </a:r>
          </a:p>
          <a:p>
            <a:pPr marL="179025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>
              <a:solidFill>
                <a:srgbClr val="123E6E"/>
              </a:solidFill>
              <a:latin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r-FR" sz="1200" b="0" dirty="0" smtClean="0">
                <a:solidFill>
                  <a:srgbClr val="123E6E"/>
                </a:solidFill>
                <a:latin typeface="Arial"/>
              </a:rPr>
              <a:t>Sauf </a:t>
            </a:r>
            <a:r>
              <a:rPr lang="fr-FR" sz="1200" b="0" dirty="0">
                <a:solidFill>
                  <a:srgbClr val="123E6E"/>
                </a:solidFill>
                <a:latin typeface="Arial"/>
              </a:rPr>
              <a:t>pour les Offres critiques (« CB »), toute Offre ne donnera lieu qu’à 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une seule </a:t>
            </a:r>
            <a:r>
              <a:rPr lang="fr-FR" sz="1200" dirty="0" err="1" smtClean="0">
                <a:solidFill>
                  <a:srgbClr val="123E6E"/>
                </a:solidFill>
                <a:latin typeface="Arial"/>
              </a:rPr>
              <a:t>Gate</a:t>
            </a: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 à 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chaque étape </a:t>
            </a:r>
            <a:r>
              <a:rPr lang="fr-FR" sz="1200" b="0" dirty="0">
                <a:solidFill>
                  <a:srgbClr val="123E6E"/>
                </a:solidFill>
                <a:latin typeface="Arial"/>
              </a:rPr>
              <a:t>de son cycle de maturation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La 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criticité d’une Offre peut évoluer </a:t>
            </a:r>
            <a:r>
              <a:rPr lang="fr-FR" sz="1200" b="0" dirty="0">
                <a:solidFill>
                  <a:srgbClr val="123E6E"/>
                </a:solidFill>
                <a:latin typeface="Arial"/>
              </a:rPr>
              <a:t>(à la hausse ou à la baisse) 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d’une </a:t>
            </a:r>
            <a:r>
              <a:rPr lang="fr-FR" sz="1200" dirty="0" err="1">
                <a:solidFill>
                  <a:srgbClr val="123E6E"/>
                </a:solidFill>
                <a:latin typeface="Arial"/>
              </a:rPr>
              <a:t>Gate</a:t>
            </a:r>
            <a:r>
              <a:rPr lang="fr-FR" sz="1200" dirty="0">
                <a:solidFill>
                  <a:srgbClr val="123E6E"/>
                </a:solidFill>
                <a:latin typeface="Arial"/>
              </a:rPr>
              <a:t> à </a:t>
            </a:r>
            <a:r>
              <a:rPr lang="fr-FR" sz="1200" dirty="0" smtClean="0">
                <a:solidFill>
                  <a:srgbClr val="123E6E"/>
                </a:solidFill>
                <a:latin typeface="Arial"/>
              </a:rPr>
              <a:t>sa suivante </a:t>
            </a:r>
            <a:r>
              <a:rPr lang="fr-FR" sz="1200" b="0" dirty="0">
                <a:solidFill>
                  <a:srgbClr val="123E6E"/>
                </a:solidFill>
                <a:latin typeface="Arial"/>
              </a:rPr>
              <a:t>sans qu’il soit formellement besoin de recommencer, depuis le début, le </a:t>
            </a:r>
            <a:r>
              <a:rPr lang="fr-FR" sz="1200" b="0" dirty="0" smtClean="0">
                <a:solidFill>
                  <a:srgbClr val="123E6E"/>
                </a:solidFill>
                <a:latin typeface="Arial"/>
              </a:rPr>
              <a:t>cycle de </a:t>
            </a:r>
            <a:r>
              <a:rPr lang="fr-FR" sz="1200" b="0" dirty="0">
                <a:solidFill>
                  <a:srgbClr val="123E6E"/>
                </a:solidFill>
                <a:latin typeface="Arial"/>
              </a:rPr>
              <a:t>maturation selon la nouvelle criticité </a:t>
            </a:r>
            <a:r>
              <a:rPr lang="fr-FR" sz="1050" b="0" dirty="0">
                <a:solidFill>
                  <a:srgbClr val="123E6E"/>
                </a:solidFill>
                <a:latin typeface="ArialNarrow"/>
              </a:rPr>
              <a:t>(</a:t>
            </a:r>
            <a:r>
              <a:rPr lang="fr-FR" sz="1000" b="0" dirty="0">
                <a:solidFill>
                  <a:srgbClr val="123E6E"/>
                </a:solidFill>
                <a:latin typeface="ArialNarrow"/>
              </a:rPr>
              <a:t>malgré le fait que la criticité d’une offre dimensionne le documentaire associé </a:t>
            </a:r>
            <a:r>
              <a:rPr lang="fr-FR" sz="1000" b="0" dirty="0" smtClean="0">
                <a:solidFill>
                  <a:srgbClr val="123E6E"/>
                </a:solidFill>
                <a:latin typeface="ArialNarrow"/>
              </a:rPr>
              <a:t>au franchissement </a:t>
            </a:r>
            <a:r>
              <a:rPr lang="fr-FR" sz="1000" b="0" dirty="0">
                <a:solidFill>
                  <a:srgbClr val="123E6E"/>
                </a:solidFill>
                <a:latin typeface="ArialNarrow"/>
              </a:rPr>
              <a:t>de chacune de ses Gates)</a:t>
            </a:r>
            <a:r>
              <a:rPr lang="fr-FR" sz="1000" b="0" dirty="0">
                <a:solidFill>
                  <a:srgbClr val="123E6E"/>
                </a:solidFill>
                <a:latin typeface="Arial"/>
              </a:rPr>
              <a:t>.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48523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  <a:t/>
            </a:r>
            <a:b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</a:br>
            <a: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  <a:t>Du </a:t>
            </a:r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>bon usage.... des IGTR </a:t>
            </a:r>
            <a:br>
              <a:rPr lang="fr-FR" dirty="0">
                <a:solidFill>
                  <a:srgbClr val="003265"/>
                </a:solidFill>
                <a:latin typeface="Arial" panose="02020603050405020304" pitchFamily="2"/>
              </a:rPr>
            </a:br>
            <a:endParaRPr lang="fr-FR" dirty="0">
              <a:solidFill>
                <a:srgbClr val="003265"/>
              </a:solidFill>
              <a:latin typeface="Arial" panose="02020603050405020304" pitchFamily="2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5" y="570010"/>
            <a:ext cx="8761933" cy="4484875"/>
          </a:xfrm>
        </p:spPr>
        <p:txBody>
          <a:bodyPr/>
          <a:lstStyle/>
          <a:p>
            <a:pPr marL="285750" marR="228600" lvl="0" indent="-28575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fr-FR" sz="1400" b="0" kern="0" dirty="0">
                <a:solidFill>
                  <a:srgbClr val="003265"/>
                </a:solidFill>
                <a:latin typeface="Arial" panose="02020603050405020304" pitchFamily="2"/>
              </a:rPr>
              <a:t>A partir du moment où il n’y a pas de trésor caché derrière les </a:t>
            </a:r>
            <a:r>
              <a:rPr lang="fr-FR" sz="1400" kern="0" dirty="0">
                <a:solidFill>
                  <a:srgbClr val="003265"/>
                </a:solidFill>
                <a:latin typeface="Arial" panose="02020603050405020304" pitchFamily="2"/>
              </a:rPr>
              <a:t>IGTR </a:t>
            </a:r>
            <a:r>
              <a:rPr lang="fr-FR" sz="1400" b="0" kern="0" dirty="0">
                <a:solidFill>
                  <a:srgbClr val="003265"/>
                </a:solidFill>
                <a:latin typeface="Arial" panose="02020603050405020304" pitchFamily="2"/>
              </a:rPr>
              <a:t>(le choix du cas IGTR n’est pas une source de compétitivité), respecter le </a:t>
            </a:r>
            <a:r>
              <a:rPr lang="fr-FR" sz="1400" b="0" kern="0" dirty="0" err="1">
                <a:solidFill>
                  <a:srgbClr val="003265"/>
                </a:solidFill>
                <a:latin typeface="Arial" panose="02020603050405020304" pitchFamily="2"/>
              </a:rPr>
              <a:t>process</a:t>
            </a:r>
            <a:r>
              <a:rPr lang="fr-FR" sz="1400" b="0" kern="0" dirty="0">
                <a:solidFill>
                  <a:srgbClr val="003265"/>
                </a:solidFill>
                <a:latin typeface="Arial" panose="02020603050405020304" pitchFamily="2"/>
              </a:rPr>
              <a:t> est un </a:t>
            </a:r>
            <a:r>
              <a:rPr lang="fr-FR" sz="1400" kern="0" dirty="0">
                <a:solidFill>
                  <a:srgbClr val="003265"/>
                </a:solidFill>
                <a:latin typeface="Arial" panose="02020603050405020304" pitchFamily="2"/>
              </a:rPr>
              <a:t>gage d’efficacité de Thales </a:t>
            </a:r>
            <a:r>
              <a:rPr lang="fr-FR" sz="1400" b="0" kern="0" dirty="0">
                <a:solidFill>
                  <a:srgbClr val="003265"/>
                </a:solidFill>
                <a:latin typeface="Arial" panose="02020603050405020304" pitchFamily="2"/>
              </a:rPr>
              <a:t>à la fois vis-à-vis de ses Clients et aussi vis-à-vis de sa propre exposition aux risques : </a:t>
            </a:r>
            <a:endParaRPr lang="fr-FR" sz="1400" b="0" kern="0" dirty="0" smtClean="0">
              <a:solidFill>
                <a:srgbClr val="003265"/>
              </a:solidFill>
              <a:latin typeface="Arial" panose="02020603050405020304" pitchFamily="2"/>
            </a:endParaRPr>
          </a:p>
          <a:p>
            <a:pPr marL="824275" marR="365760" lvl="2" indent="-285750" algn="just" defTabSz="914400">
              <a:spcBef>
                <a:spcPts val="600"/>
              </a:spcBef>
              <a:buSzTx/>
              <a:buFont typeface="Wingdings" pitchFamily="2" charset="2"/>
              <a:buChar char="§"/>
            </a:pPr>
            <a:r>
              <a:rPr lang="fr-FR" sz="1200" b="1" kern="0" dirty="0" err="1" smtClean="0">
                <a:solidFill>
                  <a:srgbClr val="003265"/>
                </a:solidFill>
                <a:latin typeface="Arial" panose="02020603050405020304" pitchFamily="2"/>
              </a:rPr>
              <a:t>Gate</a:t>
            </a:r>
            <a:r>
              <a:rPr lang="fr-FR" sz="1200" b="1" kern="0" dirty="0" smtClean="0">
                <a:solidFill>
                  <a:srgbClr val="003265"/>
                </a:solidFill>
                <a:latin typeface="Arial" panose="02020603050405020304" pitchFamily="2"/>
              </a:rPr>
              <a:t> </a:t>
            </a:r>
            <a:r>
              <a:rPr lang="fr-FR" sz="1200" b="1" kern="0" dirty="0">
                <a:solidFill>
                  <a:srgbClr val="003265"/>
                </a:solidFill>
                <a:latin typeface="Arial" panose="02020603050405020304" pitchFamily="2"/>
              </a:rPr>
              <a:t>1</a:t>
            </a:r>
            <a:r>
              <a:rPr lang="fr-FR" sz="1200" b="0" kern="0" dirty="0">
                <a:solidFill>
                  <a:srgbClr val="003265"/>
                </a:solidFill>
                <a:latin typeface="Arial" panose="02020603050405020304" pitchFamily="2"/>
              </a:rPr>
              <a:t>=&gt; établir clairement les rôles des entités </a:t>
            </a:r>
            <a:r>
              <a:rPr lang="fr-FR" sz="1200" b="0" kern="0" dirty="0" err="1">
                <a:solidFill>
                  <a:srgbClr val="003265"/>
                </a:solidFill>
                <a:latin typeface="Arial" panose="02020603050405020304" pitchFamily="2"/>
              </a:rPr>
              <a:t>coopérantes</a:t>
            </a:r>
            <a:r>
              <a:rPr lang="fr-FR" sz="1200" b="0" kern="0" dirty="0">
                <a:solidFill>
                  <a:srgbClr val="003265"/>
                </a:solidFill>
                <a:latin typeface="Arial" panose="02020603050405020304" pitchFamily="2"/>
              </a:rPr>
              <a:t> (l’organisation industrielle – TSL) et </a:t>
            </a:r>
            <a:r>
              <a:rPr lang="fr-FR" sz="1200" b="1" kern="0" dirty="0">
                <a:solidFill>
                  <a:srgbClr val="003265"/>
                </a:solidFill>
                <a:latin typeface="Arial" panose="02020603050405020304" pitchFamily="2"/>
              </a:rPr>
              <a:t>figer le choix du cas IGTR</a:t>
            </a:r>
            <a:r>
              <a:rPr lang="fr-FR" sz="1200" kern="0" dirty="0">
                <a:solidFill>
                  <a:srgbClr val="003265"/>
                </a:solidFill>
                <a:latin typeface="Arial" panose="02020603050405020304" pitchFamily="2"/>
              </a:rPr>
              <a:t> </a:t>
            </a:r>
            <a:r>
              <a:rPr lang="fr-FR" sz="1200" b="0" kern="0" dirty="0">
                <a:solidFill>
                  <a:srgbClr val="003265"/>
                </a:solidFill>
                <a:latin typeface="Arial" panose="02020603050405020304" pitchFamily="2"/>
              </a:rPr>
              <a:t>qui régira les relations à l’exécution (c’est aussi important que la CBB objectif) </a:t>
            </a:r>
            <a:endParaRPr lang="fr-FR" sz="1200" b="0" kern="0" dirty="0" smtClean="0">
              <a:solidFill>
                <a:srgbClr val="003265"/>
              </a:solidFill>
              <a:latin typeface="Arial" panose="02020603050405020304" pitchFamily="2"/>
            </a:endParaRPr>
          </a:p>
          <a:p>
            <a:pPr marL="824275" marR="365760" lvl="2" indent="-285750" algn="just" defTabSz="914400">
              <a:spcBef>
                <a:spcPts val="600"/>
              </a:spcBef>
              <a:buSzTx/>
              <a:buFont typeface="Wingdings" pitchFamily="2" charset="2"/>
              <a:buChar char="§"/>
            </a:pPr>
            <a:r>
              <a:rPr lang="fr-FR" sz="1200" kern="0" dirty="0">
                <a:solidFill>
                  <a:srgbClr val="003265"/>
                </a:solidFill>
                <a:latin typeface="Arial" panose="02020603050405020304" pitchFamily="2"/>
              </a:rPr>
              <a:t>Si cas « </a:t>
            </a:r>
            <a:r>
              <a:rPr lang="fr-FR" sz="1200" b="1" kern="0" dirty="0" err="1">
                <a:solidFill>
                  <a:srgbClr val="003265"/>
                </a:solidFill>
                <a:latin typeface="Arial" panose="02020603050405020304" pitchFamily="2"/>
              </a:rPr>
              <a:t>Thin</a:t>
            </a:r>
            <a:r>
              <a:rPr lang="fr-FR" sz="1200" b="1" kern="0" dirty="0">
                <a:solidFill>
                  <a:srgbClr val="003265"/>
                </a:solidFill>
                <a:latin typeface="Arial" panose="02020603050405020304" pitchFamily="2"/>
              </a:rPr>
              <a:t> Prime</a:t>
            </a:r>
            <a:r>
              <a:rPr lang="fr-FR" sz="1200" kern="0" dirty="0">
                <a:solidFill>
                  <a:srgbClr val="003265"/>
                </a:solidFill>
                <a:latin typeface="Arial" panose="02020603050405020304" pitchFamily="2"/>
              </a:rPr>
              <a:t>» retenu, </a:t>
            </a:r>
            <a:r>
              <a:rPr lang="fr-FR" sz="1200" b="1" kern="0" dirty="0">
                <a:solidFill>
                  <a:srgbClr val="003265"/>
                </a:solidFill>
                <a:latin typeface="Arial" panose="02020603050405020304" pitchFamily="2"/>
              </a:rPr>
              <a:t>respecter la séquence de formalisation </a:t>
            </a:r>
            <a:r>
              <a:rPr lang="fr-FR" sz="1200" kern="0" dirty="0">
                <a:solidFill>
                  <a:srgbClr val="003265"/>
                </a:solidFill>
                <a:latin typeface="Arial" panose="02020603050405020304" pitchFamily="2"/>
              </a:rPr>
              <a:t>(l’Agreement AVANT la première offre du </a:t>
            </a:r>
            <a:r>
              <a:rPr lang="fr-FR" sz="1200" kern="0" dirty="0" err="1">
                <a:solidFill>
                  <a:srgbClr val="003265"/>
                </a:solidFill>
                <a:latin typeface="Arial" panose="02020603050405020304" pitchFamily="2"/>
              </a:rPr>
              <a:t>Sub</a:t>
            </a:r>
            <a:r>
              <a:rPr lang="fr-FR" sz="1200" kern="0" dirty="0">
                <a:solidFill>
                  <a:srgbClr val="003265"/>
                </a:solidFill>
                <a:latin typeface="Arial" panose="02020603050405020304" pitchFamily="2"/>
              </a:rPr>
              <a:t> au Prime) </a:t>
            </a:r>
            <a:endParaRPr lang="fr-FR" sz="1200" kern="0" dirty="0" smtClean="0">
              <a:solidFill>
                <a:srgbClr val="003265"/>
              </a:solidFill>
              <a:latin typeface="Arial" panose="02020603050405020304" pitchFamily="2"/>
            </a:endParaRPr>
          </a:p>
          <a:p>
            <a:pPr marL="538525" marR="365760" lvl="2" indent="0" algn="just" defTabSz="914400">
              <a:spcBef>
                <a:spcPts val="0"/>
              </a:spcBef>
              <a:buSzTx/>
              <a:buNone/>
            </a:pPr>
            <a:endParaRPr lang="fr-FR" sz="1400" kern="0" dirty="0" smtClean="0">
              <a:solidFill>
                <a:srgbClr val="003265"/>
              </a:solidFill>
              <a:latin typeface="Arial" panose="02020603050405020304" pitchFamily="2"/>
            </a:endParaRPr>
          </a:p>
          <a:p>
            <a:pPr marL="285750" marR="457200" lvl="0" indent="-28575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fr-FR" sz="1400" b="0" kern="0" dirty="0" smtClean="0">
                <a:solidFill>
                  <a:srgbClr val="003265"/>
                </a:solidFill>
                <a:latin typeface="Arial" panose="02020603050405020304" pitchFamily="2"/>
              </a:rPr>
              <a:t>Mettre </a:t>
            </a:r>
            <a:r>
              <a:rPr lang="fr-FR" sz="1400" b="0" kern="0" dirty="0">
                <a:solidFill>
                  <a:srgbClr val="003265"/>
                </a:solidFill>
                <a:latin typeface="Arial" panose="02020603050405020304" pitchFamily="2"/>
              </a:rPr>
              <a:t>en jeu le </a:t>
            </a:r>
            <a:r>
              <a:rPr lang="fr-FR" sz="1400" b="0" kern="0" dirty="0" err="1">
                <a:solidFill>
                  <a:srgbClr val="003265"/>
                </a:solidFill>
                <a:latin typeface="Arial" panose="02020603050405020304" pitchFamily="2"/>
              </a:rPr>
              <a:t>process</a:t>
            </a:r>
            <a:r>
              <a:rPr lang="fr-FR" sz="1400" b="0" kern="0" dirty="0">
                <a:solidFill>
                  <a:srgbClr val="003265"/>
                </a:solidFill>
                <a:latin typeface="Arial" panose="02020603050405020304" pitchFamily="2"/>
              </a:rPr>
              <a:t> est, pour l’entité cédante, la meilleure façon d’assurer la protection de ses intérêts (sinon, par construction, l’entité IG acheteuse, qui a forcément accès au Client a un avantage sur l’entité IG cédante): </a:t>
            </a:r>
          </a:p>
          <a:p>
            <a:pPr marL="824275" lvl="2" indent="-285750" algn="just" defTabSz="914400">
              <a:lnSpc>
                <a:spcPts val="1800"/>
              </a:lnSpc>
              <a:spcBef>
                <a:spcPts val="10"/>
              </a:spcBef>
              <a:buSzTx/>
              <a:buFont typeface="Wingdings" pitchFamily="2" charset="2"/>
              <a:buChar char="§"/>
            </a:pPr>
            <a:r>
              <a:rPr lang="fr-FR" sz="1200" b="0" kern="0" dirty="0">
                <a:solidFill>
                  <a:srgbClr val="003265"/>
                </a:solidFill>
                <a:latin typeface="Arial" panose="02020603050405020304" pitchFamily="2"/>
              </a:rPr>
              <a:t>Si cas « </a:t>
            </a:r>
            <a:r>
              <a:rPr lang="fr-FR" sz="1200" b="1" kern="0" dirty="0" err="1">
                <a:solidFill>
                  <a:srgbClr val="003265"/>
                </a:solidFill>
                <a:latin typeface="Arial" panose="02020603050405020304" pitchFamily="2"/>
              </a:rPr>
              <a:t>Margin</a:t>
            </a:r>
            <a:r>
              <a:rPr lang="fr-FR" sz="1200" b="1" kern="0" dirty="0">
                <a:solidFill>
                  <a:srgbClr val="003265"/>
                </a:solidFill>
                <a:latin typeface="Arial" panose="02020603050405020304" pitchFamily="2"/>
              </a:rPr>
              <a:t> Sharing </a:t>
            </a:r>
            <a:r>
              <a:rPr lang="fr-FR" sz="1200" b="0" kern="0" dirty="0">
                <a:solidFill>
                  <a:srgbClr val="003265"/>
                </a:solidFill>
                <a:latin typeface="Arial" panose="02020603050405020304" pitchFamily="2"/>
              </a:rPr>
              <a:t>», le </a:t>
            </a:r>
            <a:r>
              <a:rPr lang="fr-FR" sz="1200" b="0" kern="0" dirty="0" err="1">
                <a:solidFill>
                  <a:srgbClr val="003265"/>
                </a:solidFill>
                <a:latin typeface="Arial" panose="02020603050405020304" pitchFamily="2"/>
              </a:rPr>
              <a:t>Sub</a:t>
            </a:r>
            <a:r>
              <a:rPr lang="fr-FR" sz="1200" b="0" kern="0" dirty="0">
                <a:solidFill>
                  <a:srgbClr val="003265"/>
                </a:solidFill>
                <a:latin typeface="Arial" panose="02020603050405020304" pitchFamily="2"/>
              </a:rPr>
              <a:t> doit avoir accès aux Gates de l’Offre (voire au Client) </a:t>
            </a:r>
            <a:endParaRPr lang="fr-FR" sz="1200" kern="0" dirty="0">
              <a:solidFill>
                <a:srgbClr val="003265"/>
              </a:solidFill>
              <a:latin typeface="Arial" panose="02020603050405020304" pitchFamily="2"/>
            </a:endParaRPr>
          </a:p>
          <a:p>
            <a:pPr marL="824275" lvl="2" indent="-285750" algn="just" defTabSz="914400">
              <a:spcBef>
                <a:spcPts val="600"/>
              </a:spcBef>
              <a:buSzTx/>
              <a:buFont typeface="Wingdings" pitchFamily="2" charset="2"/>
              <a:buChar char="§"/>
            </a:pPr>
            <a:r>
              <a:rPr lang="fr-FR" sz="1200" kern="0" dirty="0">
                <a:solidFill>
                  <a:srgbClr val="003265"/>
                </a:solidFill>
                <a:latin typeface="Arial" panose="02020603050405020304" pitchFamily="2"/>
              </a:rPr>
              <a:t>Derrière chaque cas </a:t>
            </a:r>
            <a:r>
              <a:rPr lang="fr-FR" sz="1200" b="1" kern="0" dirty="0">
                <a:solidFill>
                  <a:srgbClr val="003265"/>
                </a:solidFill>
                <a:latin typeface="Arial" panose="02020603050405020304" pitchFamily="2"/>
              </a:rPr>
              <a:t>il y a de la place pour négocier</a:t>
            </a:r>
            <a:r>
              <a:rPr lang="fr-FR" sz="1200" kern="0" dirty="0">
                <a:solidFill>
                  <a:srgbClr val="003265"/>
                </a:solidFill>
                <a:latin typeface="Arial" panose="02020603050405020304" pitchFamily="2"/>
              </a:rPr>
              <a:t>, sous réserve (pour l’entité cédante) d’avoir exprimé ses «états d’âme » aussitôt que possible (et surtout pas trop tard</a:t>
            </a:r>
            <a:r>
              <a:rPr lang="fr-FR" sz="1200" kern="0" dirty="0" smtClean="0">
                <a:solidFill>
                  <a:srgbClr val="003265"/>
                </a:solidFill>
                <a:latin typeface="Arial" panose="02020603050405020304" pitchFamily="2"/>
              </a:rPr>
              <a:t>!):</a:t>
            </a:r>
          </a:p>
          <a:p>
            <a:pPr marL="1411650" lvl="3" indent="-171450" algn="just" defTabSz="914400">
              <a:lnSpc>
                <a:spcPts val="1800"/>
              </a:lnSpc>
              <a:spcBef>
                <a:spcPts val="10"/>
              </a:spcBef>
              <a:buFont typeface="Wingdings" pitchFamily="2" charset="2"/>
              <a:buChar char="§"/>
            </a:pPr>
            <a:r>
              <a:rPr lang="fr-FR" kern="0" dirty="0" smtClean="0">
                <a:solidFill>
                  <a:srgbClr val="003265"/>
                </a:solidFill>
                <a:latin typeface="Arial" panose="02020603050405020304" pitchFamily="2"/>
              </a:rPr>
              <a:t>   « </a:t>
            </a:r>
            <a:r>
              <a:rPr lang="fr-FR" kern="0" dirty="0" err="1">
                <a:solidFill>
                  <a:srgbClr val="003265"/>
                </a:solidFill>
                <a:latin typeface="Arial" panose="02020603050405020304" pitchFamily="2"/>
              </a:rPr>
              <a:t>Market</a:t>
            </a:r>
            <a:r>
              <a:rPr lang="fr-FR" kern="0" dirty="0">
                <a:solidFill>
                  <a:srgbClr val="003265"/>
                </a:solidFill>
                <a:latin typeface="Arial" panose="02020603050405020304" pitchFamily="2"/>
              </a:rPr>
              <a:t> Price </a:t>
            </a:r>
            <a:r>
              <a:rPr lang="fr-FR" kern="0" dirty="0" err="1">
                <a:solidFill>
                  <a:srgbClr val="003265"/>
                </a:solidFill>
                <a:latin typeface="Arial" panose="02020603050405020304" pitchFamily="2"/>
              </a:rPr>
              <a:t>scheme</a:t>
            </a:r>
            <a:r>
              <a:rPr lang="fr-FR" kern="0" dirty="0">
                <a:solidFill>
                  <a:srgbClr val="003265"/>
                </a:solidFill>
                <a:latin typeface="Arial" panose="02020603050405020304" pitchFamily="2"/>
              </a:rPr>
              <a:t> » (Cas N°1): </a:t>
            </a:r>
            <a:r>
              <a:rPr lang="fr-FR" kern="0" dirty="0" smtClean="0">
                <a:solidFill>
                  <a:srgbClr val="003265"/>
                </a:solidFill>
                <a:latin typeface="Arial" panose="02020603050405020304" pitchFamily="2"/>
              </a:rPr>
              <a:t>		Art</a:t>
            </a:r>
            <a:r>
              <a:rPr lang="fr-FR" kern="0" dirty="0">
                <a:solidFill>
                  <a:srgbClr val="003265"/>
                </a:solidFill>
                <a:latin typeface="Arial" panose="02020603050405020304" pitchFamily="2"/>
              </a:rPr>
              <a:t>. 5 </a:t>
            </a:r>
          </a:p>
          <a:p>
            <a:pPr marL="1525950" lvl="3" indent="-285750" algn="just" defTabSz="914400">
              <a:lnSpc>
                <a:spcPts val="1800"/>
              </a:lnSpc>
              <a:buSzPct val="103000"/>
              <a:buFont typeface="Wingdings" pitchFamily="2" charset="2"/>
              <a:buChar char="§"/>
              <a:tabLst>
                <a:tab pos="5532120" algn="l"/>
              </a:tabLst>
            </a:pPr>
            <a:r>
              <a:rPr lang="fr-FR" b="0" kern="0" spc="5" dirty="0">
                <a:solidFill>
                  <a:srgbClr val="003265"/>
                </a:solidFill>
                <a:latin typeface="Arial" panose="02020603050405020304" pitchFamily="2"/>
              </a:rPr>
              <a:t>« </a:t>
            </a:r>
            <a:r>
              <a:rPr lang="fr-FR" b="0" kern="0" spc="5" dirty="0" err="1">
                <a:solidFill>
                  <a:srgbClr val="003265"/>
                </a:solidFill>
                <a:latin typeface="Arial" panose="02020603050405020304" pitchFamily="2"/>
              </a:rPr>
              <a:t>Margin</a:t>
            </a:r>
            <a:r>
              <a:rPr lang="fr-FR" b="0" kern="0" spc="5" dirty="0">
                <a:solidFill>
                  <a:srgbClr val="003265"/>
                </a:solidFill>
                <a:latin typeface="Arial" panose="02020603050405020304" pitchFamily="2"/>
              </a:rPr>
              <a:t> Sharing </a:t>
            </a:r>
            <a:r>
              <a:rPr lang="fr-FR" b="0" kern="0" spc="5" dirty="0" err="1">
                <a:solidFill>
                  <a:srgbClr val="003265"/>
                </a:solidFill>
                <a:latin typeface="Arial" panose="02020603050405020304" pitchFamily="2"/>
              </a:rPr>
              <a:t>scheme</a:t>
            </a:r>
            <a:r>
              <a:rPr lang="fr-FR" b="0" kern="0" spc="5" dirty="0">
                <a:solidFill>
                  <a:srgbClr val="003265"/>
                </a:solidFill>
                <a:latin typeface="Arial" panose="02020603050405020304" pitchFamily="2"/>
              </a:rPr>
              <a:t> » (Cas N°2): </a:t>
            </a:r>
            <a:r>
              <a:rPr lang="fr-FR" kern="0" spc="5" dirty="0">
                <a:solidFill>
                  <a:srgbClr val="003265"/>
                </a:solidFill>
                <a:latin typeface="Arial" panose="02020603050405020304" pitchFamily="2"/>
              </a:rPr>
              <a:t> </a:t>
            </a:r>
            <a:r>
              <a:rPr lang="fr-FR" kern="0" spc="5" dirty="0" smtClean="0">
                <a:solidFill>
                  <a:srgbClr val="003265"/>
                </a:solidFill>
                <a:latin typeface="Arial" panose="02020603050405020304" pitchFamily="2"/>
              </a:rPr>
              <a:t>                            </a:t>
            </a:r>
            <a:r>
              <a:rPr lang="fr-FR" b="0" kern="0" spc="5" dirty="0" smtClean="0">
                <a:solidFill>
                  <a:srgbClr val="003265"/>
                </a:solidFill>
                <a:latin typeface="Arial" panose="02020603050405020304" pitchFamily="2"/>
              </a:rPr>
              <a:t>Art</a:t>
            </a:r>
            <a:r>
              <a:rPr lang="fr-FR" b="0" kern="0" spc="5" dirty="0">
                <a:solidFill>
                  <a:srgbClr val="003265"/>
                </a:solidFill>
                <a:latin typeface="Arial" panose="02020603050405020304" pitchFamily="2"/>
              </a:rPr>
              <a:t>. 4, et </a:t>
            </a:r>
            <a:r>
              <a:rPr lang="fr-FR" b="0" kern="0" spc="5" dirty="0" err="1">
                <a:solidFill>
                  <a:srgbClr val="003265"/>
                </a:solidFill>
                <a:latin typeface="Arial" panose="02020603050405020304" pitchFamily="2"/>
              </a:rPr>
              <a:t>Neutral</a:t>
            </a:r>
            <a:r>
              <a:rPr lang="fr-FR" b="0" kern="0" spc="5" dirty="0">
                <a:solidFill>
                  <a:srgbClr val="003265"/>
                </a:solidFill>
                <a:latin typeface="Arial" panose="02020603050405020304" pitchFamily="2"/>
              </a:rPr>
              <a:t> cash </a:t>
            </a:r>
          </a:p>
          <a:p>
            <a:pPr marL="1525950" marR="411480" lvl="3" indent="-285750" algn="just" defTabSz="914400">
              <a:lnSpc>
                <a:spcPts val="1800"/>
              </a:lnSpc>
              <a:buSzPct val="103000"/>
              <a:buFont typeface="Wingdings" pitchFamily="2" charset="2"/>
              <a:buChar char="§"/>
            </a:pPr>
            <a:r>
              <a:rPr lang="fr-FR" b="0" kern="0" dirty="0">
                <a:solidFill>
                  <a:srgbClr val="003265"/>
                </a:solidFill>
                <a:latin typeface="Arial" panose="02020603050405020304" pitchFamily="2"/>
              </a:rPr>
              <a:t>« </a:t>
            </a:r>
            <a:r>
              <a:rPr lang="fr-FR" b="0" kern="0" dirty="0" err="1">
                <a:solidFill>
                  <a:srgbClr val="003265"/>
                </a:solidFill>
                <a:latin typeface="Arial" panose="02020603050405020304" pitchFamily="2"/>
              </a:rPr>
              <a:t>Thin</a:t>
            </a:r>
            <a:r>
              <a:rPr lang="fr-FR" b="0" kern="0" dirty="0">
                <a:solidFill>
                  <a:srgbClr val="003265"/>
                </a:solidFill>
                <a:latin typeface="Arial" panose="02020603050405020304" pitchFamily="2"/>
              </a:rPr>
              <a:t> Prime agreement» : si correctement établi, la règle du jeu est connue avant que la partie ne commence! </a:t>
            </a:r>
          </a:p>
          <a:p>
            <a:pPr marL="0" indent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558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lvl="0" indent="-381000"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SzTx/>
              <a:buNone/>
              <a:tabLst/>
            </a:pPr>
            <a:endParaRPr lang="fr-FR" sz="3600" dirty="0" smtClean="0">
              <a:solidFill>
                <a:srgbClr val="003366"/>
              </a:solidFill>
              <a:latin typeface="Century Gothic" pitchFamily="34" charset="0"/>
              <a:cs typeface="Arial" charset="0"/>
            </a:endParaRPr>
          </a:p>
          <a:p>
            <a:pPr marL="381000" lvl="0" indent="-381000"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SzTx/>
              <a:buNone/>
              <a:tabLst/>
            </a:pPr>
            <a:endParaRPr lang="fr-FR" sz="3600" dirty="0">
              <a:solidFill>
                <a:srgbClr val="003366"/>
              </a:solidFill>
              <a:latin typeface="Century Gothic" pitchFamily="34" charset="0"/>
              <a:cs typeface="Arial" charset="0"/>
            </a:endParaRPr>
          </a:p>
          <a:p>
            <a:pPr marL="381000" lvl="0" indent="-381000"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SzTx/>
              <a:buNone/>
              <a:tabLst/>
            </a:pPr>
            <a:r>
              <a:rPr lang="fr-FR" sz="3600" dirty="0" smtClean="0">
                <a:solidFill>
                  <a:srgbClr val="003366"/>
                </a:solidFill>
                <a:latin typeface="Century Gothic" pitchFamily="34" charset="0"/>
                <a:cs typeface="Arial" charset="0"/>
              </a:rPr>
              <a:t>Cas </a:t>
            </a:r>
            <a:r>
              <a:rPr lang="fr-FR" sz="3600" dirty="0" err="1">
                <a:solidFill>
                  <a:srgbClr val="003366"/>
                </a:solidFill>
                <a:latin typeface="Century Gothic" pitchFamily="34" charset="0"/>
                <a:cs typeface="Arial" charset="0"/>
              </a:rPr>
              <a:t>Prodsouth</a:t>
            </a: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142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kern="0" dirty="0" smtClean="0"/>
              <a:t/>
            </a:r>
            <a:br>
              <a:rPr lang="fr-FR" kern="0" dirty="0" smtClean="0"/>
            </a:br>
            <a:r>
              <a:rPr lang="fr-FR" kern="0" dirty="0" err="1" smtClean="0"/>
              <a:t>Prodsouth</a:t>
            </a:r>
            <a:r>
              <a:rPr lang="fr-FR" kern="0" dirty="0" smtClean="0"/>
              <a:t> </a:t>
            </a:r>
            <a:r>
              <a:rPr lang="fr-FR" kern="0" dirty="0"/>
              <a:t>- Contexte</a:t>
            </a:r>
            <a:br>
              <a:rPr lang="fr-FR" kern="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La SAFAJ 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a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décidé de monter un modèle PPP pour la construction et la maintenance de 10 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prisons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sur une période de 20 ans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600" b="0" dirty="0" err="1" smtClean="0">
                <a:solidFill>
                  <a:srgbClr val="003366"/>
                </a:solidFill>
                <a:latin typeface="Arial" charset="0"/>
                <a:cs typeface="Arial" charset="0"/>
              </a:rPr>
              <a:t>Prodsouth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, société immobilière locale, est sur le point de se voir attribuer la construction et la maintenance de deux prisons sur les 10. Ces deux prisons accueilleront environ 2500 prisonniers chacune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La société 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TCS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et son partenaire industriel ABC (KPI) doivent fournir une proposition à </a:t>
            </a:r>
            <a:r>
              <a:rPr lang="fr-FR" sz="1600" b="0" dirty="0" err="1" smtClean="0">
                <a:solidFill>
                  <a:srgbClr val="003366"/>
                </a:solidFill>
                <a:latin typeface="Arial" charset="0"/>
                <a:cs typeface="Arial" charset="0"/>
              </a:rPr>
              <a:t>Prodsouth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. Le scope de la proposition est la fourniture, l’installation, l’assemblage, le test et la maintenance sur une période de 20 ans du système de communication et de sécurité de la prison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Organisation industrielle : 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TCS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est prime </a:t>
            </a:r>
            <a:r>
              <a:rPr lang="fr-FR" sz="1600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contractor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 d’un consortium avec la société ABC. TS sera sous-traitant de 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TCS. TCS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sera beaucoup plus impliqué sur la partie maintenance, TS sur la partie </a:t>
            </a:r>
            <a:r>
              <a:rPr lang="fr-FR" sz="1600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build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. </a:t>
            </a:r>
          </a:p>
          <a:p>
            <a:pPr marL="0" lvl="0" indent="0" algn="r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190500" algn="l"/>
              </a:tabLst>
            </a:pPr>
            <a:endParaRPr lang="fr-FR" sz="2400" dirty="0">
              <a:solidFill>
                <a:srgbClr val="FFFFFF"/>
              </a:solidFill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97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031" y="0"/>
            <a:ext cx="8674683" cy="561836"/>
          </a:xfrm>
        </p:spPr>
        <p:txBody>
          <a:bodyPr/>
          <a:lstStyle/>
          <a:p>
            <a:pPr lvl="0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kern="0" dirty="0" smtClean="0"/>
              <a:t/>
            </a:r>
            <a:br>
              <a:rPr lang="fr-FR" kern="0" dirty="0" smtClean="0"/>
            </a:br>
            <a:r>
              <a:rPr lang="fr-FR" kern="0" dirty="0" err="1" smtClean="0"/>
              <a:t>Prodsouth</a:t>
            </a:r>
            <a:r>
              <a:rPr lang="fr-FR" kern="0" dirty="0" smtClean="0"/>
              <a:t> </a:t>
            </a:r>
            <a:r>
              <a:rPr lang="fr-FR" kern="0" dirty="0"/>
              <a:t>– Travail demandé</a:t>
            </a:r>
            <a:r>
              <a:rPr lang="fr-FR" sz="1800" kern="0" dirty="0">
                <a:latin typeface="Arial" charset="0"/>
                <a:ea typeface="+mn-ea"/>
                <a:cs typeface="Arial" charset="0"/>
              </a:rPr>
              <a:t/>
            </a:r>
            <a:br>
              <a:rPr lang="fr-FR" sz="1800" kern="0" dirty="0">
                <a:latin typeface="Arial" charset="0"/>
                <a:ea typeface="+mn-ea"/>
                <a:cs typeface="Arial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lvl="0" indent="-381000" algn="just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None/>
              <a:tabLst/>
            </a:pPr>
            <a:endParaRPr lang="fr-FR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Vous devez construire la P&amp;CS consolidée de la proposition à l’aide des informations chiffrées qui vous sont données ci-après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endParaRPr lang="fr-FR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endParaRPr lang="fr-FR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en-US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Remplir</a:t>
            </a:r>
            <a:r>
              <a:rPr lang="en-US" b="0" dirty="0">
                <a:solidFill>
                  <a:srgbClr val="003366"/>
                </a:solidFill>
                <a:latin typeface="Arial" charset="0"/>
                <a:cs typeface="Arial" charset="0"/>
              </a:rPr>
              <a:t> la Price &amp; Cash Sheet : </a:t>
            </a:r>
            <a:r>
              <a:rPr lang="en-US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onglets</a:t>
            </a:r>
            <a:r>
              <a:rPr lang="en-US" b="0" dirty="0">
                <a:solidFill>
                  <a:srgbClr val="003366"/>
                </a:solidFill>
                <a:latin typeface="Arial" charset="0"/>
                <a:cs typeface="Arial" charset="0"/>
              </a:rPr>
              <a:t> Home parameters, unit’s detailed costs, </a:t>
            </a:r>
            <a:r>
              <a:rPr lang="en-US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conso</a:t>
            </a:r>
            <a:r>
              <a:rPr lang="en-US" b="0" dirty="0">
                <a:solidFill>
                  <a:srgbClr val="003366"/>
                </a:solidFill>
                <a:latin typeface="Arial" charset="0"/>
                <a:cs typeface="Arial" charset="0"/>
              </a:rPr>
              <a:t> phase 1, </a:t>
            </a:r>
            <a:r>
              <a:rPr lang="en-US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conso</a:t>
            </a:r>
            <a:r>
              <a:rPr lang="en-US" b="0" dirty="0">
                <a:solidFill>
                  <a:srgbClr val="003366"/>
                </a:solidFill>
                <a:latin typeface="Arial" charset="0"/>
                <a:cs typeface="Arial" charset="0"/>
              </a:rPr>
              <a:t> phase </a:t>
            </a:r>
            <a:r>
              <a:rPr lang="en-US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2, </a:t>
            </a:r>
            <a:r>
              <a:rPr lang="en-US" b="0" dirty="0" err="1" smtClean="0">
                <a:solidFill>
                  <a:srgbClr val="003366"/>
                </a:solidFill>
                <a:latin typeface="Arial" charset="0"/>
                <a:cs typeface="Arial" charset="0"/>
              </a:rPr>
              <a:t>conso</a:t>
            </a:r>
            <a:r>
              <a:rPr lang="en-US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phase 3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endParaRPr lang="en-US" b="0" dirty="0" smtClean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endParaRPr lang="fr-FR" b="0" dirty="0" smtClean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  <a:tabLst/>
            </a:pPr>
            <a:endParaRPr lang="fr-FR" b="0" dirty="0" smtClean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381000" lvl="0" indent="-381000" algn="just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1801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5" y="0"/>
            <a:ext cx="8674683" cy="561836"/>
          </a:xfrm>
        </p:spPr>
        <p:txBody>
          <a:bodyPr/>
          <a:lstStyle/>
          <a:p>
            <a:r>
              <a:rPr lang="fr-FR" kern="0" dirty="0" smtClean="0"/>
              <a:t/>
            </a:r>
            <a:br>
              <a:rPr lang="fr-FR" kern="0" dirty="0" smtClean="0"/>
            </a:br>
            <a:r>
              <a:rPr lang="fr-FR" kern="0" dirty="0" err="1" smtClean="0"/>
              <a:t>Prodsouth</a:t>
            </a:r>
            <a:r>
              <a:rPr lang="fr-FR" kern="0" dirty="0" smtClean="0"/>
              <a:t> </a:t>
            </a:r>
            <a:r>
              <a:rPr lang="fr-FR" kern="0" dirty="0"/>
              <a:t>– Informations générales</a:t>
            </a:r>
            <a:r>
              <a:rPr lang="fr-FR" kern="0" dirty="0">
                <a:solidFill>
                  <a:schemeClr val="bg1"/>
                </a:solidFill>
              </a:rPr>
              <a:t/>
            </a:r>
            <a:br>
              <a:rPr lang="fr-FR" kern="0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5" y="561836"/>
            <a:ext cx="8964485" cy="4214505"/>
          </a:xfrm>
        </p:spPr>
        <p:txBody>
          <a:bodyPr/>
          <a:lstStyle/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2C6A"/>
              </a:buClr>
              <a:buSzPct val="80000"/>
              <a:buFont typeface="Wingdings" pitchFamily="2" charset="2"/>
              <a:buChar char="q"/>
              <a:tabLst/>
            </a:pPr>
            <a:r>
              <a:rPr lang="fr-FR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Bid</a:t>
            </a: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fr-FR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currency</a:t>
            </a: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 : </a:t>
            </a: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K€</a:t>
            </a:r>
            <a:endParaRPr lang="fr-FR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2C6A"/>
              </a:buClr>
              <a:buSzPct val="80000"/>
              <a:buFont typeface="Wingdings" pitchFamily="2" charset="2"/>
              <a:buChar char="q"/>
              <a:tabLst/>
            </a:pPr>
            <a:r>
              <a:rPr lang="en-US" b="0" dirty="0">
                <a:solidFill>
                  <a:srgbClr val="003366"/>
                </a:solidFill>
                <a:latin typeface="Arial" charset="0"/>
                <a:cs typeface="Arial" charset="0"/>
              </a:rPr>
              <a:t>Bidding unit : </a:t>
            </a:r>
            <a:r>
              <a:rPr lang="en-US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TCS</a:t>
            </a:r>
            <a:endParaRPr lang="fr-FR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2C6A"/>
              </a:buClr>
              <a:buSzPct val="80000"/>
              <a:buFont typeface="Wingdings" pitchFamily="2" charset="2"/>
              <a:buChar char="q"/>
              <a:tabLst/>
            </a:pP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Date de remise de la proposition : </a:t>
            </a: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29/06/2015</a:t>
            </a:r>
            <a:endParaRPr lang="fr-FR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2C6A"/>
              </a:buClr>
              <a:buSzPct val="80000"/>
              <a:buFont typeface="Wingdings" pitchFamily="2" charset="2"/>
              <a:buChar char="q"/>
              <a:tabLst/>
            </a:pP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Date d’entrée en vigueur du contrat : </a:t>
            </a: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01/09/2015</a:t>
            </a:r>
            <a:endParaRPr lang="fr-FR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2C6A"/>
              </a:buClr>
              <a:buSzPct val="80000"/>
              <a:buFont typeface="Wingdings" pitchFamily="2" charset="2"/>
              <a:buChar char="q"/>
              <a:tabLst/>
            </a:pP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Date de fin du contrat : </a:t>
            </a: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31/08/2016 </a:t>
            </a: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pour la partie </a:t>
            </a:r>
            <a:r>
              <a:rPr lang="fr-FR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build</a:t>
            </a: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 – les deux prisons doivent être opérationnelles au </a:t>
            </a: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01/09/2016 </a:t>
            </a: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+ 20 années de maintenance (</a:t>
            </a: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01/09/2036)</a:t>
            </a:r>
            <a:endParaRPr lang="fr-FR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2C6A"/>
              </a:buClr>
              <a:buSzPct val="80000"/>
              <a:buFont typeface="Wingdings" pitchFamily="2" charset="2"/>
              <a:buChar char="q"/>
              <a:tabLst/>
            </a:pP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Prix </a:t>
            </a: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cible identifié : </a:t>
            </a: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10.500 K€ </a:t>
            </a: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(</a:t>
            </a: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2.500 K€ </a:t>
            </a: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pour la partie construction, </a:t>
            </a: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8.000 K€ </a:t>
            </a: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pour la partie maintenance)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2C6A"/>
              </a:buClr>
              <a:buSzPct val="80000"/>
              <a:buFont typeface="Wingdings" pitchFamily="2" charset="2"/>
              <a:buChar char="q"/>
              <a:tabLst/>
            </a:pP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VOP : </a:t>
            </a: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15 K€</a:t>
            </a:r>
            <a:endParaRPr lang="fr-FR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2C6A"/>
              </a:buClr>
              <a:buSzPct val="80000"/>
              <a:buFont typeface="Wingdings" pitchFamily="2" charset="2"/>
              <a:buChar char="q"/>
              <a:tabLst/>
            </a:pP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VOC : </a:t>
            </a: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12 K€</a:t>
            </a:r>
            <a:endParaRPr lang="fr-FR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2C6A"/>
              </a:buClr>
              <a:buSzPct val="80000"/>
              <a:buFont typeface="Wingdings" pitchFamily="2" charset="2"/>
              <a:buChar char="q"/>
              <a:tabLst/>
            </a:pP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Taux </a:t>
            </a:r>
            <a:r>
              <a:rPr lang="fr-FR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corporate</a:t>
            </a: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fr-FR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cost</a:t>
            </a:r>
            <a:r>
              <a:rPr lang="fr-FR" b="0" dirty="0">
                <a:solidFill>
                  <a:srgbClr val="003366"/>
                </a:solidFill>
                <a:latin typeface="Arial" charset="0"/>
                <a:cs typeface="Arial" charset="0"/>
              </a:rPr>
              <a:t> sharing : 2 </a:t>
            </a:r>
            <a:r>
              <a:rPr lang="fr-FR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%</a:t>
            </a:r>
            <a:endParaRPr lang="fr-FR" b="0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6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kern="0" dirty="0" smtClean="0"/>
              <a:t/>
            </a:r>
            <a:br>
              <a:rPr lang="fr-FR" kern="0" dirty="0" smtClean="0"/>
            </a:br>
            <a:r>
              <a:rPr lang="fr-FR" kern="0" dirty="0" err="1" smtClean="0"/>
              <a:t>Prodsouth</a:t>
            </a:r>
            <a:r>
              <a:rPr lang="fr-FR" kern="0" dirty="0" smtClean="0"/>
              <a:t> </a:t>
            </a:r>
            <a:r>
              <a:rPr lang="fr-FR" kern="0" dirty="0"/>
              <a:t>– Informations </a:t>
            </a:r>
            <a:r>
              <a:rPr lang="fr-FR" kern="0" dirty="0" smtClean="0"/>
              <a:t>TCS</a:t>
            </a:r>
            <a:r>
              <a:rPr lang="fr-FR" kern="0" dirty="0"/>
              <a:t/>
            </a:r>
            <a:br>
              <a:rPr lang="fr-FR" kern="0" dirty="0"/>
            </a:br>
            <a:endParaRPr lang="fr-FR" kern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5" y="561837"/>
            <a:ext cx="8761933" cy="4472500"/>
          </a:xfrm>
        </p:spPr>
        <p:txBody>
          <a:bodyPr/>
          <a:lstStyle/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Afin de sécuriser les paiements, une lettre de crédit évalué à 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20 K€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est demandée au client </a:t>
            </a:r>
            <a:endParaRPr lang="fr-FR" sz="1500" b="0" dirty="0" smtClean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Les 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achats de matériel externes au Groupe s’élèvent à 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4.500 K€. 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Parmi ces 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4.500 K€, 2000 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K 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€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correspondent à des achats de licences et de hardware IT.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Les coûts de main d’œuvre s’élèvent à 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900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K€ 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et les frais de 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déplacement 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s’élèvent à 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150 K€.</a:t>
            </a:r>
            <a:endParaRPr lang="fr-FR" sz="15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Les frais de proposition s’élèvent à 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50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K€</a:t>
            </a:r>
            <a:endParaRPr lang="fr-FR" sz="15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Le tableau des R&amp;O fait apparaître des risques pondérés à hauteur de 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150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K€ 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(en particulier, risque sur les achats pour lesquels il n’existe pas d’offre ferme) et des opportunités pondérées à hauteur de 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80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K€.</a:t>
            </a:r>
            <a:endParaRPr lang="fr-FR" sz="15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Les Financial &amp; </a:t>
            </a:r>
            <a:r>
              <a:rPr lang="fr-FR" sz="1500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Contractual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fr-FR" sz="1500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contingencies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 sont évaluées à 4 % du prix cible (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400 K€). 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Les management </a:t>
            </a:r>
            <a:r>
              <a:rPr lang="fr-FR" sz="1500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contingencies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 sont évaluées à 1 % du prix cible (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100 K€) 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mais seront affectées en totalité au prestataire le plus impliqué sur la partie </a:t>
            </a:r>
            <a:r>
              <a:rPr lang="fr-FR" sz="1500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build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.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Le taux de CHP standard s’élève à </a:t>
            </a:r>
            <a:r>
              <a:rPr lang="fr-FR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18 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%, le taux de CHP réduit pour « global </a:t>
            </a:r>
            <a:r>
              <a:rPr lang="fr-FR" sz="1500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purchases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 » est de 3 %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Le </a:t>
            </a:r>
            <a:r>
              <a:rPr lang="fr-FR" sz="1500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coeff</a:t>
            </a:r>
            <a:r>
              <a:rPr lang="fr-FR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 d’approvisionnement est de 3 %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tabLst/>
            </a:pPr>
            <a:r>
              <a:rPr lang="en-US" sz="15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Il </a:t>
            </a:r>
            <a:r>
              <a:rPr lang="en-US" sz="1500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n’y</a:t>
            </a:r>
            <a:r>
              <a:rPr lang="en-US" sz="1500" b="0" dirty="0">
                <a:solidFill>
                  <a:srgbClr val="003366"/>
                </a:solidFill>
                <a:latin typeface="Arial" charset="0"/>
                <a:cs typeface="Arial" charset="0"/>
              </a:rPr>
              <a:t> a pas de M&amp;S cost sharing </a:t>
            </a:r>
            <a:endParaRPr lang="fr-FR" sz="15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1085850" lvl="1" indent="-5143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SzTx/>
              <a:buFont typeface="Century Gothic" pitchFamily="34" charset="0"/>
              <a:buAutoNum type="arabicPeriod"/>
            </a:pPr>
            <a:endParaRPr lang="fr-FR" sz="1400" dirty="0">
              <a:solidFill>
                <a:srgbClr val="990099"/>
              </a:solidFill>
              <a:latin typeface="Arial"/>
              <a:cs typeface="Arial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948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kern="0" dirty="0" smtClean="0"/>
              <a:t/>
            </a:r>
            <a:br>
              <a:rPr lang="fr-FR" kern="0" dirty="0" smtClean="0"/>
            </a:br>
            <a:r>
              <a:rPr lang="fr-FR" kern="0" dirty="0" err="1" smtClean="0"/>
              <a:t>Prodsouth</a:t>
            </a:r>
            <a:r>
              <a:rPr lang="fr-FR" kern="0" dirty="0" smtClean="0"/>
              <a:t> </a:t>
            </a:r>
            <a:r>
              <a:rPr lang="fr-FR" kern="0" dirty="0"/>
              <a:t>– Informations </a:t>
            </a:r>
            <a:r>
              <a:rPr lang="fr-FR" kern="0" dirty="0" smtClean="0"/>
              <a:t>TS</a:t>
            </a:r>
            <a:r>
              <a:rPr lang="fr-FR" kern="0" dirty="0"/>
              <a:t/>
            </a:r>
            <a:br>
              <a:rPr lang="fr-FR" kern="0" dirty="0"/>
            </a:br>
            <a:endParaRPr lang="fr-FR" kern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5" y="658625"/>
            <a:ext cx="8761933" cy="4484875"/>
          </a:xfrm>
        </p:spPr>
        <p:txBody>
          <a:bodyPr/>
          <a:lstStyle/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Le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coûts des achats externes s’élèvent à 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300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K€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Les coûts de </a:t>
            </a:r>
            <a:r>
              <a:rPr lang="fr-FR" sz="1600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bid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 s’élèvent à 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100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K€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Les frais de déplacement s’élèvent à 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50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K€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Les coûts de main d’œuvre s’élèvent à 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1.0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00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K€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L’actualisation des coûts s’élève à 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5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K€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None/>
              <a:tabLst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Le montant des </a:t>
            </a:r>
            <a:r>
              <a:rPr lang="fr-FR" sz="1600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project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 </a:t>
            </a:r>
            <a:r>
              <a:rPr lang="fr-FR" sz="1600" b="0" dirty="0" err="1">
                <a:solidFill>
                  <a:srgbClr val="003366"/>
                </a:solidFill>
                <a:latin typeface="Arial" charset="0"/>
                <a:cs typeface="Arial" charset="0"/>
              </a:rPr>
              <a:t>contingencies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 s’élève à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2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00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K€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Le taux de CHP est de </a:t>
            </a:r>
            <a:r>
              <a:rPr lang="fr-FR" sz="1600" b="0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10 </a:t>
            </a:r>
            <a:r>
              <a:rPr lang="fr-FR" sz="1600" b="0" dirty="0">
                <a:solidFill>
                  <a:srgbClr val="003366"/>
                </a:solidFill>
                <a:latin typeface="Arial" charset="0"/>
                <a:cs typeface="Arial" charset="0"/>
              </a:rPr>
              <a:t>%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23265"/>
              </a:buClr>
              <a:buSzPct val="80000"/>
              <a:buFont typeface="Wingdings" pitchFamily="2" charset="2"/>
              <a:buChar char="q"/>
              <a:tabLst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0" lvl="0" indent="0"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23265"/>
              </a:buClr>
              <a:buSzTx/>
              <a:buNone/>
              <a:tabLst/>
            </a:pPr>
            <a:endParaRPr lang="fr-FR" sz="1900" b="0" dirty="0">
              <a:solidFill>
                <a:srgbClr val="003366"/>
              </a:solidFill>
              <a:latin typeface="Century Gothic" pitchFamily="34" charset="0"/>
              <a:cs typeface="Arial" charset="0"/>
            </a:endParaRPr>
          </a:p>
          <a:p>
            <a:pPr marL="381000" lvl="0" indent="-381000"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4E00"/>
              </a:buClr>
              <a:buSzTx/>
              <a:buNone/>
              <a:tabLst/>
            </a:pPr>
            <a:endParaRPr lang="fr-FR" sz="1600" b="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852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Text Box 2"/>
          <p:cNvSpPr txBox="1">
            <a:spLocks noChangeArrowheads="1"/>
          </p:cNvSpPr>
          <p:nvPr/>
        </p:nvSpPr>
        <p:spPr bwMode="auto">
          <a:xfrm>
            <a:off x="3810000" y="1495998"/>
            <a:ext cx="5105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7325">
              <a:tabLst>
                <a:tab pos="1717675" algn="l"/>
                <a:tab pos="20050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indent="-193675">
              <a:tabLst>
                <a:tab pos="1717675" algn="l"/>
                <a:tab pos="20050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717675" algn="l"/>
                <a:tab pos="20050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717675" algn="l"/>
                <a:tab pos="20050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717675" algn="l"/>
                <a:tab pos="20050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7675" algn="l"/>
                <a:tab pos="20050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7675" algn="l"/>
                <a:tab pos="20050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7675" algn="l"/>
                <a:tab pos="20050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7675" algn="l"/>
                <a:tab pos="20050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fr-FR" sz="1600" b="1" dirty="0">
                <a:solidFill>
                  <a:srgbClr val="003366"/>
                </a:solidFill>
              </a:rPr>
              <a:t>Simple </a:t>
            </a:r>
            <a:r>
              <a:rPr lang="fr-FR" sz="1600" b="1" dirty="0" err="1" smtClean="0">
                <a:solidFill>
                  <a:srgbClr val="003366"/>
                </a:solidFill>
              </a:rPr>
              <a:t>Bid</a:t>
            </a:r>
            <a:r>
              <a:rPr lang="fr-FR" sz="1600" b="1" dirty="0" smtClean="0">
                <a:solidFill>
                  <a:srgbClr val="003366"/>
                </a:solidFill>
              </a:rPr>
              <a:t> : </a:t>
            </a:r>
            <a:r>
              <a:rPr lang="en-GB" sz="1600" b="1" dirty="0" smtClean="0">
                <a:solidFill>
                  <a:srgbClr val="003366"/>
                </a:solidFill>
              </a:rPr>
              <a:t>B0 </a:t>
            </a:r>
            <a:r>
              <a:rPr lang="en-GB" sz="1600" dirty="0" smtClean="0">
                <a:solidFill>
                  <a:srgbClr val="003366"/>
                </a:solidFill>
              </a:rPr>
              <a:t>avec des </a:t>
            </a:r>
            <a:r>
              <a:rPr lang="en-GB" sz="1600" dirty="0" err="1" smtClean="0">
                <a:solidFill>
                  <a:srgbClr val="003366"/>
                </a:solidFill>
              </a:rPr>
              <a:t>faibles</a:t>
            </a:r>
            <a:r>
              <a:rPr lang="en-GB" sz="1600" dirty="0" smtClean="0">
                <a:solidFill>
                  <a:srgbClr val="003366"/>
                </a:solidFill>
              </a:rPr>
              <a:t> prix de </a:t>
            </a:r>
            <a:r>
              <a:rPr lang="en-GB" sz="1600" dirty="0" err="1" smtClean="0">
                <a:solidFill>
                  <a:srgbClr val="003366"/>
                </a:solidFill>
              </a:rPr>
              <a:t>vente</a:t>
            </a:r>
            <a:r>
              <a:rPr lang="en-GB" sz="1600" dirty="0" smtClean="0">
                <a:solidFill>
                  <a:srgbClr val="003366"/>
                </a:solidFill>
              </a:rPr>
              <a:t> et des </a:t>
            </a:r>
            <a:r>
              <a:rPr lang="en-GB" sz="1600" dirty="0" err="1" smtClean="0">
                <a:solidFill>
                  <a:srgbClr val="003366"/>
                </a:solidFill>
              </a:rPr>
              <a:t>faibles</a:t>
            </a:r>
            <a:r>
              <a:rPr lang="en-GB" sz="1600" dirty="0" smtClean="0">
                <a:solidFill>
                  <a:srgbClr val="003366"/>
                </a:solidFill>
              </a:rPr>
              <a:t> </a:t>
            </a:r>
            <a:r>
              <a:rPr lang="en-GB" sz="1600" dirty="0" err="1" smtClean="0">
                <a:solidFill>
                  <a:srgbClr val="003366"/>
                </a:solidFill>
              </a:rPr>
              <a:t>niveaux</a:t>
            </a:r>
            <a:r>
              <a:rPr lang="en-GB" sz="1600" dirty="0" smtClean="0">
                <a:solidFill>
                  <a:srgbClr val="003366"/>
                </a:solidFill>
              </a:rPr>
              <a:t> de </a:t>
            </a:r>
            <a:r>
              <a:rPr lang="en-GB" sz="1600" dirty="0" err="1" smtClean="0">
                <a:solidFill>
                  <a:srgbClr val="003366"/>
                </a:solidFill>
              </a:rPr>
              <a:t>risques</a:t>
            </a:r>
            <a:r>
              <a:rPr lang="en-GB" sz="1600" dirty="0" smtClean="0">
                <a:solidFill>
                  <a:srgbClr val="003366"/>
                </a:solidFill>
              </a:rPr>
              <a:t>.</a:t>
            </a:r>
          </a:p>
          <a:p>
            <a:pPr algn="l">
              <a:buFont typeface="Wingdings" pitchFamily="2" charset="2"/>
              <a:buChar char="§"/>
            </a:pPr>
            <a:r>
              <a:rPr lang="fr-FR" sz="1600" b="1" dirty="0" smtClean="0">
                <a:solidFill>
                  <a:srgbClr val="003366"/>
                </a:solidFill>
              </a:rPr>
              <a:t>Standard </a:t>
            </a:r>
            <a:r>
              <a:rPr lang="fr-FR" sz="1600" b="1" dirty="0" err="1" smtClean="0">
                <a:solidFill>
                  <a:srgbClr val="003366"/>
                </a:solidFill>
              </a:rPr>
              <a:t>Bid</a:t>
            </a:r>
            <a:r>
              <a:rPr lang="fr-FR" sz="1600" b="1" dirty="0" smtClean="0">
                <a:solidFill>
                  <a:srgbClr val="003366"/>
                </a:solidFill>
              </a:rPr>
              <a:t> : </a:t>
            </a:r>
            <a:r>
              <a:rPr lang="en-GB" sz="1600" b="1" dirty="0" smtClean="0">
                <a:solidFill>
                  <a:srgbClr val="003366"/>
                </a:solidFill>
              </a:rPr>
              <a:t>B1</a:t>
            </a:r>
            <a:r>
              <a:rPr lang="en-GB" sz="1600" dirty="0" smtClean="0">
                <a:solidFill>
                  <a:srgbClr val="003366"/>
                </a:solidFill>
              </a:rPr>
              <a:t> avec des prix de </a:t>
            </a:r>
            <a:r>
              <a:rPr lang="en-GB" sz="1600" dirty="0" err="1" smtClean="0">
                <a:solidFill>
                  <a:srgbClr val="003366"/>
                </a:solidFill>
              </a:rPr>
              <a:t>vente</a:t>
            </a:r>
            <a:r>
              <a:rPr lang="en-GB" sz="1600" dirty="0" smtClean="0">
                <a:solidFill>
                  <a:srgbClr val="003366"/>
                </a:solidFill>
              </a:rPr>
              <a:t> </a:t>
            </a:r>
            <a:r>
              <a:rPr lang="en-GB" sz="1600" dirty="0" err="1" smtClean="0">
                <a:solidFill>
                  <a:srgbClr val="003366"/>
                </a:solidFill>
              </a:rPr>
              <a:t>moyens</a:t>
            </a:r>
            <a:r>
              <a:rPr lang="en-GB" sz="1600" dirty="0" smtClean="0">
                <a:solidFill>
                  <a:srgbClr val="003366"/>
                </a:solidFill>
              </a:rPr>
              <a:t> et de </a:t>
            </a:r>
            <a:r>
              <a:rPr lang="en-GB" sz="1600" dirty="0" err="1" smtClean="0">
                <a:solidFill>
                  <a:srgbClr val="003366"/>
                </a:solidFill>
              </a:rPr>
              <a:t>faibles</a:t>
            </a:r>
            <a:r>
              <a:rPr lang="en-GB" sz="1600" dirty="0" smtClean="0">
                <a:solidFill>
                  <a:srgbClr val="003366"/>
                </a:solidFill>
              </a:rPr>
              <a:t> </a:t>
            </a:r>
            <a:r>
              <a:rPr lang="en-GB" sz="1600" dirty="0" err="1" smtClean="0">
                <a:solidFill>
                  <a:srgbClr val="003366"/>
                </a:solidFill>
              </a:rPr>
              <a:t>risques</a:t>
            </a:r>
            <a:r>
              <a:rPr lang="en-GB" sz="1600" dirty="0" smtClean="0">
                <a:solidFill>
                  <a:srgbClr val="003366"/>
                </a:solidFill>
              </a:rPr>
              <a:t> </a:t>
            </a:r>
            <a:r>
              <a:rPr lang="en-GB" sz="1600" dirty="0" err="1" smtClean="0">
                <a:solidFill>
                  <a:srgbClr val="003366"/>
                </a:solidFill>
              </a:rPr>
              <a:t>ou</a:t>
            </a:r>
            <a:r>
              <a:rPr lang="en-GB" sz="1600" dirty="0" smtClean="0">
                <a:solidFill>
                  <a:srgbClr val="003366"/>
                </a:solidFill>
              </a:rPr>
              <a:t> de </a:t>
            </a:r>
            <a:r>
              <a:rPr lang="en-GB" sz="1600" dirty="0" err="1" smtClean="0">
                <a:solidFill>
                  <a:srgbClr val="003366"/>
                </a:solidFill>
              </a:rPr>
              <a:t>faibles</a:t>
            </a:r>
            <a:r>
              <a:rPr lang="en-GB" sz="1600" dirty="0" smtClean="0">
                <a:solidFill>
                  <a:srgbClr val="003366"/>
                </a:solidFill>
              </a:rPr>
              <a:t> prix de </a:t>
            </a:r>
            <a:r>
              <a:rPr lang="en-GB" sz="1600" dirty="0" err="1" smtClean="0">
                <a:solidFill>
                  <a:srgbClr val="003366"/>
                </a:solidFill>
              </a:rPr>
              <a:t>vente</a:t>
            </a:r>
            <a:r>
              <a:rPr lang="en-GB" sz="1600" dirty="0" smtClean="0">
                <a:solidFill>
                  <a:srgbClr val="003366"/>
                </a:solidFill>
              </a:rPr>
              <a:t> </a:t>
            </a:r>
            <a:r>
              <a:rPr lang="en-GB" sz="1600" dirty="0" err="1" smtClean="0">
                <a:solidFill>
                  <a:srgbClr val="003366"/>
                </a:solidFill>
              </a:rPr>
              <a:t>mais</a:t>
            </a:r>
            <a:r>
              <a:rPr lang="en-GB" sz="1600" dirty="0" smtClean="0">
                <a:solidFill>
                  <a:srgbClr val="003366"/>
                </a:solidFill>
              </a:rPr>
              <a:t> un fort </a:t>
            </a:r>
            <a:r>
              <a:rPr lang="en-GB" sz="1600" dirty="0" err="1" smtClean="0">
                <a:solidFill>
                  <a:srgbClr val="003366"/>
                </a:solidFill>
              </a:rPr>
              <a:t>niveau</a:t>
            </a:r>
            <a:r>
              <a:rPr lang="en-GB" sz="1600" dirty="0" smtClean="0">
                <a:solidFill>
                  <a:srgbClr val="003366"/>
                </a:solidFill>
              </a:rPr>
              <a:t> de </a:t>
            </a:r>
            <a:r>
              <a:rPr lang="en-GB" sz="1600" dirty="0" err="1" smtClean="0">
                <a:solidFill>
                  <a:srgbClr val="003366"/>
                </a:solidFill>
              </a:rPr>
              <a:t>risques</a:t>
            </a:r>
            <a:endParaRPr lang="en-GB" sz="1600" dirty="0" smtClean="0">
              <a:solidFill>
                <a:srgbClr val="003366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fr-FR" sz="1600" b="1" dirty="0" err="1" smtClean="0">
                <a:solidFill>
                  <a:srgbClr val="003366"/>
                </a:solidFill>
              </a:rPr>
              <a:t>Complex</a:t>
            </a:r>
            <a:r>
              <a:rPr lang="fr-FR" sz="1600" b="1" dirty="0" smtClean="0">
                <a:solidFill>
                  <a:srgbClr val="003366"/>
                </a:solidFill>
              </a:rPr>
              <a:t> </a:t>
            </a:r>
            <a:r>
              <a:rPr lang="fr-FR" sz="1600" b="1" dirty="0" err="1" smtClean="0">
                <a:solidFill>
                  <a:srgbClr val="003366"/>
                </a:solidFill>
              </a:rPr>
              <a:t>Bid</a:t>
            </a:r>
            <a:r>
              <a:rPr lang="fr-FR" sz="1600" b="1" dirty="0" smtClean="0">
                <a:solidFill>
                  <a:srgbClr val="003366"/>
                </a:solidFill>
              </a:rPr>
              <a:t> : </a:t>
            </a:r>
            <a:r>
              <a:rPr lang="en-GB" sz="1600" b="1" dirty="0">
                <a:solidFill>
                  <a:srgbClr val="003366"/>
                </a:solidFill>
              </a:rPr>
              <a:t>B2 </a:t>
            </a:r>
            <a:r>
              <a:rPr lang="en-GB" sz="1600" dirty="0" smtClean="0">
                <a:solidFill>
                  <a:srgbClr val="003366"/>
                </a:solidFill>
              </a:rPr>
              <a:t> avec des prix de </a:t>
            </a:r>
            <a:r>
              <a:rPr lang="en-GB" sz="1600" dirty="0" err="1" smtClean="0">
                <a:solidFill>
                  <a:srgbClr val="003366"/>
                </a:solidFill>
              </a:rPr>
              <a:t>vente</a:t>
            </a:r>
            <a:r>
              <a:rPr lang="en-GB" sz="1600" dirty="0" smtClean="0">
                <a:solidFill>
                  <a:srgbClr val="003366"/>
                </a:solidFill>
              </a:rPr>
              <a:t> </a:t>
            </a:r>
            <a:r>
              <a:rPr lang="en-GB" sz="1600" dirty="0" err="1" smtClean="0">
                <a:solidFill>
                  <a:srgbClr val="003366"/>
                </a:solidFill>
              </a:rPr>
              <a:t>moyens</a:t>
            </a:r>
            <a:r>
              <a:rPr lang="en-GB" sz="1600" dirty="0" smtClean="0">
                <a:solidFill>
                  <a:srgbClr val="003366"/>
                </a:solidFill>
              </a:rPr>
              <a:t> et un fort </a:t>
            </a:r>
            <a:r>
              <a:rPr lang="en-GB" sz="1600" dirty="0" err="1" smtClean="0">
                <a:solidFill>
                  <a:srgbClr val="003366"/>
                </a:solidFill>
              </a:rPr>
              <a:t>niveau</a:t>
            </a:r>
            <a:r>
              <a:rPr lang="en-GB" sz="1600" dirty="0" smtClean="0">
                <a:solidFill>
                  <a:srgbClr val="003366"/>
                </a:solidFill>
              </a:rPr>
              <a:t> de </a:t>
            </a:r>
            <a:r>
              <a:rPr lang="en-GB" sz="1600" dirty="0" err="1" smtClean="0">
                <a:solidFill>
                  <a:srgbClr val="003366"/>
                </a:solidFill>
              </a:rPr>
              <a:t>risques</a:t>
            </a:r>
            <a:r>
              <a:rPr lang="en-GB" sz="1600" dirty="0" smtClean="0">
                <a:solidFill>
                  <a:srgbClr val="003366"/>
                </a:solidFill>
              </a:rPr>
              <a:t> </a:t>
            </a:r>
            <a:r>
              <a:rPr lang="en-GB" sz="1600" dirty="0" err="1" smtClean="0">
                <a:solidFill>
                  <a:srgbClr val="003366"/>
                </a:solidFill>
              </a:rPr>
              <a:t>ou</a:t>
            </a:r>
            <a:r>
              <a:rPr lang="en-GB" sz="1600" dirty="0" smtClean="0">
                <a:solidFill>
                  <a:srgbClr val="003366"/>
                </a:solidFill>
              </a:rPr>
              <a:t> avec des prix de </a:t>
            </a:r>
            <a:r>
              <a:rPr lang="en-GB" sz="1600" dirty="0" err="1" smtClean="0">
                <a:solidFill>
                  <a:srgbClr val="003366"/>
                </a:solidFill>
              </a:rPr>
              <a:t>vente</a:t>
            </a:r>
            <a:r>
              <a:rPr lang="en-GB" sz="1600" dirty="0" smtClean="0">
                <a:solidFill>
                  <a:srgbClr val="003366"/>
                </a:solidFill>
              </a:rPr>
              <a:t> </a:t>
            </a:r>
            <a:r>
              <a:rPr lang="en-GB" sz="1600" dirty="0" err="1" smtClean="0">
                <a:solidFill>
                  <a:srgbClr val="003366"/>
                </a:solidFill>
              </a:rPr>
              <a:t>élevés</a:t>
            </a:r>
            <a:endParaRPr lang="en-GB" sz="1600" dirty="0" smtClean="0">
              <a:solidFill>
                <a:srgbClr val="003366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fr-FR" sz="1600" b="1" i="1" dirty="0" smtClean="0">
                <a:solidFill>
                  <a:schemeClr val="accent2"/>
                </a:solidFill>
              </a:rPr>
              <a:t>Ou bien il s’agit d’offres critiques définis par le Groupe</a:t>
            </a:r>
            <a:endParaRPr lang="fr-FR" sz="1600" dirty="0"/>
          </a:p>
        </p:txBody>
      </p:sp>
      <p:sp>
        <p:nvSpPr>
          <p:cNvPr id="1025027" name="Rectangle 3"/>
          <p:cNvSpPr>
            <a:spLocks noChangeArrowheads="1"/>
          </p:cNvSpPr>
          <p:nvPr/>
        </p:nvSpPr>
        <p:spPr bwMode="auto">
          <a:xfrm>
            <a:off x="958850" y="33338"/>
            <a:ext cx="8064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spcBef>
                <a:spcPct val="20000"/>
              </a:spcBef>
              <a:tabLst>
                <a:tab pos="190500" algn="l"/>
              </a:tabLst>
            </a:pPr>
            <a:r>
              <a:rPr lang="fr-F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Règles MRBOA </a:t>
            </a:r>
            <a:r>
              <a:rPr lang="fr-F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Classification </a:t>
            </a:r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 offres</a:t>
            </a:r>
          </a:p>
        </p:txBody>
      </p:sp>
      <p:sp>
        <p:nvSpPr>
          <p:cNvPr id="1025028" name="Rectangle 4"/>
          <p:cNvSpPr>
            <a:spLocks noChangeArrowheads="1"/>
          </p:cNvSpPr>
          <p:nvPr/>
        </p:nvSpPr>
        <p:spPr bwMode="auto">
          <a:xfrm>
            <a:off x="533400" y="4015378"/>
            <a:ext cx="8153400" cy="81253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8925" indent="-288925" algn="ctr">
              <a:lnSpc>
                <a:spcPct val="13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Les </a:t>
            </a:r>
            <a:r>
              <a:rPr lang="en-GB" b="1" dirty="0" err="1" smtClean="0">
                <a:solidFill>
                  <a:schemeClr val="bg1"/>
                </a:solidFill>
              </a:rPr>
              <a:t>seuils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[</a:t>
            </a:r>
            <a:r>
              <a:rPr lang="en-GB" b="1" dirty="0">
                <a:solidFill>
                  <a:schemeClr val="bg1"/>
                </a:solidFill>
              </a:rPr>
              <a:t>small / medium / large</a:t>
            </a:r>
            <a:r>
              <a:rPr lang="fr-FR" b="1" dirty="0">
                <a:solidFill>
                  <a:schemeClr val="bg1"/>
                </a:solidFill>
              </a:rPr>
              <a:t>]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et </a:t>
            </a:r>
            <a:r>
              <a:rPr lang="fr-FR" b="1" dirty="0">
                <a:solidFill>
                  <a:schemeClr val="bg1"/>
                </a:solidFill>
              </a:rPr>
              <a:t>[</a:t>
            </a:r>
            <a:r>
              <a:rPr lang="en-GB" b="1" dirty="0">
                <a:solidFill>
                  <a:schemeClr val="bg1"/>
                </a:solidFill>
              </a:rPr>
              <a:t>low / high</a:t>
            </a:r>
            <a:r>
              <a:rPr lang="fr-FR" b="1" dirty="0">
                <a:solidFill>
                  <a:schemeClr val="bg1"/>
                </a:solidFill>
              </a:rPr>
              <a:t>]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sont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définis</a:t>
            </a:r>
            <a:r>
              <a:rPr lang="en-GB" b="1" dirty="0" smtClean="0">
                <a:solidFill>
                  <a:schemeClr val="bg1"/>
                </a:solidFill>
              </a:rPr>
              <a:t> au </a:t>
            </a:r>
            <a:r>
              <a:rPr lang="en-GB" b="1" dirty="0" err="1" smtClean="0">
                <a:solidFill>
                  <a:schemeClr val="bg1"/>
                </a:solidFill>
              </a:rPr>
              <a:t>niveau</a:t>
            </a:r>
            <a:r>
              <a:rPr lang="en-GB" b="1" dirty="0" smtClean="0">
                <a:solidFill>
                  <a:schemeClr val="bg1"/>
                </a:solidFill>
              </a:rPr>
              <a:t> de la Division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1025029" name="Group 5"/>
          <p:cNvGrpSpPr>
            <a:grpSpLocks/>
          </p:cNvGrpSpPr>
          <p:nvPr/>
        </p:nvGrpSpPr>
        <p:grpSpPr bwMode="auto">
          <a:xfrm>
            <a:off x="84140" y="1418035"/>
            <a:ext cx="3579813" cy="2100261"/>
            <a:chOff x="53" y="999"/>
            <a:chExt cx="2255" cy="1764"/>
          </a:xfrm>
        </p:grpSpPr>
        <p:sp>
          <p:nvSpPr>
            <p:cNvPr id="1025030" name="Rectangle 6"/>
            <p:cNvSpPr>
              <a:spLocks noChangeArrowheads="1"/>
            </p:cNvSpPr>
            <p:nvPr/>
          </p:nvSpPr>
          <p:spPr bwMode="auto">
            <a:xfrm>
              <a:off x="53" y="999"/>
              <a:ext cx="1014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 err="1" smtClean="0">
                  <a:solidFill>
                    <a:srgbClr val="336699"/>
                  </a:solidFill>
                </a:rPr>
                <a:t>Enjeux</a:t>
              </a:r>
              <a:r>
                <a:rPr lang="en-GB" sz="1600" dirty="0" smtClean="0">
                  <a:solidFill>
                    <a:srgbClr val="336699"/>
                  </a:solidFill>
                </a:rPr>
                <a:t> et </a:t>
              </a:r>
              <a:r>
                <a:rPr lang="en-GB" sz="1600" dirty="0" err="1" smtClean="0">
                  <a:solidFill>
                    <a:srgbClr val="336699"/>
                  </a:solidFill>
                </a:rPr>
                <a:t>risques</a:t>
              </a:r>
              <a:endParaRPr lang="en-GB" sz="1600" dirty="0">
                <a:solidFill>
                  <a:srgbClr val="336699"/>
                </a:solidFill>
              </a:endParaRPr>
            </a:p>
          </p:txBody>
        </p:sp>
        <p:sp>
          <p:nvSpPr>
            <p:cNvPr id="1025031" name="Rectangle 7"/>
            <p:cNvSpPr>
              <a:spLocks noChangeArrowheads="1"/>
            </p:cNvSpPr>
            <p:nvPr/>
          </p:nvSpPr>
          <p:spPr bwMode="auto">
            <a:xfrm>
              <a:off x="984" y="2556"/>
              <a:ext cx="84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 smtClean="0">
                  <a:solidFill>
                    <a:srgbClr val="336699"/>
                  </a:solidFill>
                </a:rPr>
                <a:t>Prix de </a:t>
              </a:r>
              <a:r>
                <a:rPr lang="en-GB" sz="1600" dirty="0" err="1" smtClean="0">
                  <a:solidFill>
                    <a:srgbClr val="336699"/>
                  </a:solidFill>
                </a:rPr>
                <a:t>vente</a:t>
              </a:r>
              <a:r>
                <a:rPr lang="en-GB" sz="1600" dirty="0" smtClean="0">
                  <a:solidFill>
                    <a:srgbClr val="336699"/>
                  </a:solidFill>
                </a:rPr>
                <a:t> </a:t>
              </a:r>
              <a:endParaRPr lang="en-GB" sz="1600" dirty="0">
                <a:solidFill>
                  <a:srgbClr val="336699"/>
                </a:solidFill>
              </a:endParaRPr>
            </a:p>
          </p:txBody>
        </p:sp>
        <p:sp>
          <p:nvSpPr>
            <p:cNvPr id="1025032" name="Rectangle 8"/>
            <p:cNvSpPr>
              <a:spLocks noChangeArrowheads="1"/>
            </p:cNvSpPr>
            <p:nvPr/>
          </p:nvSpPr>
          <p:spPr bwMode="auto">
            <a:xfrm>
              <a:off x="201" y="1478"/>
              <a:ext cx="27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i="1" dirty="0" smtClean="0">
                  <a:solidFill>
                    <a:srgbClr val="336699"/>
                  </a:solidFill>
                </a:rPr>
                <a:t>high</a:t>
              </a:r>
              <a:endParaRPr lang="en-GB" sz="2400" dirty="0">
                <a:solidFill>
                  <a:srgbClr val="336699"/>
                </a:solidFill>
              </a:endParaRPr>
            </a:p>
          </p:txBody>
        </p:sp>
        <p:sp>
          <p:nvSpPr>
            <p:cNvPr id="1025033" name="Rectangle 9"/>
            <p:cNvSpPr>
              <a:spLocks noChangeArrowheads="1"/>
            </p:cNvSpPr>
            <p:nvPr/>
          </p:nvSpPr>
          <p:spPr bwMode="auto">
            <a:xfrm>
              <a:off x="238" y="1880"/>
              <a:ext cx="21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i="1">
                  <a:solidFill>
                    <a:srgbClr val="336699"/>
                  </a:solidFill>
                </a:rPr>
                <a:t>low</a:t>
              </a:r>
              <a:endParaRPr lang="en-GB" sz="2400">
                <a:solidFill>
                  <a:srgbClr val="336699"/>
                </a:solidFill>
              </a:endParaRPr>
            </a:p>
          </p:txBody>
        </p:sp>
        <p:sp>
          <p:nvSpPr>
            <p:cNvPr id="1025034" name="Rectangle 10"/>
            <p:cNvSpPr>
              <a:spLocks noChangeArrowheads="1"/>
            </p:cNvSpPr>
            <p:nvPr/>
          </p:nvSpPr>
          <p:spPr bwMode="auto">
            <a:xfrm>
              <a:off x="817" y="2375"/>
              <a:ext cx="32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i="1">
                  <a:solidFill>
                    <a:srgbClr val="336699"/>
                  </a:solidFill>
                </a:rPr>
                <a:t>small</a:t>
              </a:r>
              <a:endParaRPr lang="en-GB" sz="2400">
                <a:solidFill>
                  <a:srgbClr val="336699"/>
                </a:solidFill>
              </a:endParaRPr>
            </a:p>
          </p:txBody>
        </p:sp>
        <p:sp>
          <p:nvSpPr>
            <p:cNvPr id="1025035" name="Rectangle 11"/>
            <p:cNvSpPr>
              <a:spLocks noChangeArrowheads="1"/>
            </p:cNvSpPr>
            <p:nvPr/>
          </p:nvSpPr>
          <p:spPr bwMode="auto">
            <a:xfrm>
              <a:off x="1550" y="2374"/>
              <a:ext cx="29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i="1">
                  <a:solidFill>
                    <a:srgbClr val="336699"/>
                  </a:solidFill>
                </a:rPr>
                <a:t>med</a:t>
              </a:r>
              <a:endParaRPr lang="en-GB" sz="2400">
                <a:solidFill>
                  <a:srgbClr val="336699"/>
                </a:solidFill>
              </a:endParaRPr>
            </a:p>
          </p:txBody>
        </p:sp>
        <p:sp>
          <p:nvSpPr>
            <p:cNvPr id="1025036" name="Rectangle 12"/>
            <p:cNvSpPr>
              <a:spLocks noChangeArrowheads="1"/>
            </p:cNvSpPr>
            <p:nvPr/>
          </p:nvSpPr>
          <p:spPr bwMode="auto">
            <a:xfrm>
              <a:off x="1871" y="2375"/>
              <a:ext cx="32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i="1">
                  <a:solidFill>
                    <a:srgbClr val="336699"/>
                  </a:solidFill>
                </a:rPr>
                <a:t>large</a:t>
              </a:r>
              <a:endParaRPr lang="en-GB" sz="2400">
                <a:solidFill>
                  <a:srgbClr val="336699"/>
                </a:solidFill>
              </a:endParaRPr>
            </a:p>
          </p:txBody>
        </p:sp>
        <p:sp>
          <p:nvSpPr>
            <p:cNvPr id="1025037" name="Rectangle 13"/>
            <p:cNvSpPr>
              <a:spLocks noChangeArrowheads="1"/>
            </p:cNvSpPr>
            <p:nvPr/>
          </p:nvSpPr>
          <p:spPr bwMode="auto">
            <a:xfrm>
              <a:off x="1490" y="1658"/>
              <a:ext cx="390" cy="6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000" rIns="18000" anchor="ctr" anchorCtr="1"/>
            <a:lstStyle/>
            <a:p>
              <a:pPr>
                <a:spcBef>
                  <a:spcPct val="50000"/>
                </a:spcBef>
              </a:pPr>
              <a:r>
                <a:rPr lang="fr-FR" sz="2000" b="1"/>
                <a:t>B1</a:t>
              </a:r>
              <a:endParaRPr lang="en-GB" sz="2000" b="1"/>
            </a:p>
          </p:txBody>
        </p:sp>
        <p:sp>
          <p:nvSpPr>
            <p:cNvPr id="1025038" name="Rectangle 14"/>
            <p:cNvSpPr>
              <a:spLocks noChangeArrowheads="1"/>
            </p:cNvSpPr>
            <p:nvPr/>
          </p:nvSpPr>
          <p:spPr bwMode="auto">
            <a:xfrm>
              <a:off x="1890" y="1658"/>
              <a:ext cx="267" cy="62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000" rIns="18000" anchor="ctr" anchorCtr="1"/>
            <a:lstStyle/>
            <a:p>
              <a:pPr>
                <a:spcBef>
                  <a:spcPct val="50000"/>
                </a:spcBef>
              </a:pPr>
              <a:r>
                <a:rPr lang="fr-FR" sz="2000" b="1">
                  <a:solidFill>
                    <a:schemeClr val="bg1"/>
                  </a:solidFill>
                </a:rPr>
                <a:t>B2</a:t>
              </a:r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1025039" name="Rectangle 15"/>
            <p:cNvSpPr>
              <a:spLocks noChangeArrowheads="1"/>
            </p:cNvSpPr>
            <p:nvPr/>
          </p:nvSpPr>
          <p:spPr bwMode="auto">
            <a:xfrm>
              <a:off x="555" y="1658"/>
              <a:ext cx="926" cy="62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fr-FR" sz="2000" b="1"/>
                <a:t>B0</a:t>
              </a:r>
              <a:endParaRPr lang="en-GB" sz="2000" b="1"/>
            </a:p>
          </p:txBody>
        </p:sp>
        <p:sp>
          <p:nvSpPr>
            <p:cNvPr id="1025040" name="Rectangle 16"/>
            <p:cNvSpPr>
              <a:spLocks noChangeArrowheads="1"/>
            </p:cNvSpPr>
            <p:nvPr/>
          </p:nvSpPr>
          <p:spPr bwMode="auto">
            <a:xfrm>
              <a:off x="1490" y="1447"/>
              <a:ext cx="667" cy="19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fr-FR" sz="2000" b="1">
                  <a:solidFill>
                    <a:schemeClr val="bg1"/>
                  </a:solidFill>
                </a:rPr>
                <a:t>B2</a:t>
              </a:r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1025041" name="Rectangle 17"/>
            <p:cNvSpPr>
              <a:spLocks noChangeArrowheads="1"/>
            </p:cNvSpPr>
            <p:nvPr/>
          </p:nvSpPr>
          <p:spPr bwMode="auto">
            <a:xfrm>
              <a:off x="555" y="1447"/>
              <a:ext cx="926" cy="19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fr-FR" sz="2000" b="1"/>
                <a:t>B1</a:t>
              </a:r>
              <a:endParaRPr lang="en-GB" sz="2000" b="1"/>
            </a:p>
          </p:txBody>
        </p:sp>
        <p:sp>
          <p:nvSpPr>
            <p:cNvPr id="1025042" name="Line 18"/>
            <p:cNvSpPr>
              <a:spLocks noChangeShapeType="1"/>
            </p:cNvSpPr>
            <p:nvPr/>
          </p:nvSpPr>
          <p:spPr bwMode="auto">
            <a:xfrm flipV="1">
              <a:off x="555" y="1307"/>
              <a:ext cx="0" cy="971"/>
            </a:xfrm>
            <a:prstGeom prst="line">
              <a:avLst/>
            </a:prstGeom>
            <a:noFill/>
            <a:ln w="9525">
              <a:solidFill>
                <a:srgbClr val="A7C1D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25043" name="Line 19"/>
            <p:cNvSpPr>
              <a:spLocks noChangeShapeType="1"/>
            </p:cNvSpPr>
            <p:nvPr/>
          </p:nvSpPr>
          <p:spPr bwMode="auto">
            <a:xfrm rot="5400000" flipV="1">
              <a:off x="1430" y="1398"/>
              <a:ext cx="0" cy="1756"/>
            </a:xfrm>
            <a:prstGeom prst="line">
              <a:avLst/>
            </a:prstGeom>
            <a:noFill/>
            <a:ln w="9525">
              <a:solidFill>
                <a:srgbClr val="A7C1D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025044" name="Rectangle 20"/>
          <p:cNvSpPr>
            <a:spLocks noChangeArrowheads="1"/>
          </p:cNvSpPr>
          <p:nvPr/>
        </p:nvSpPr>
        <p:spPr bwMode="auto">
          <a:xfrm>
            <a:off x="1296988" y="628650"/>
            <a:ext cx="6704012" cy="81253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8925" indent="-288925" algn="ctr">
              <a:lnSpc>
                <a:spcPct val="13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Les </a:t>
            </a:r>
            <a:r>
              <a:rPr lang="en-GB" b="1" dirty="0" err="1" smtClean="0">
                <a:solidFill>
                  <a:schemeClr val="bg1"/>
                </a:solidFill>
              </a:rPr>
              <a:t>offres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sont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classés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selon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leur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niveau</a:t>
            </a:r>
            <a:r>
              <a:rPr lang="en-GB" b="1" dirty="0" smtClean="0">
                <a:solidFill>
                  <a:schemeClr val="bg1"/>
                </a:solidFill>
              </a:rPr>
              <a:t> de prix de </a:t>
            </a:r>
            <a:r>
              <a:rPr lang="en-GB" b="1" dirty="0" err="1" smtClean="0">
                <a:solidFill>
                  <a:schemeClr val="bg1"/>
                </a:solidFill>
              </a:rPr>
              <a:t>vente</a:t>
            </a:r>
            <a:r>
              <a:rPr lang="en-GB" b="1" dirty="0" smtClean="0">
                <a:solidFill>
                  <a:schemeClr val="bg1"/>
                </a:solidFill>
              </a:rPr>
              <a:t> et </a:t>
            </a:r>
            <a:r>
              <a:rPr lang="en-GB" b="1" dirty="0" err="1" smtClean="0">
                <a:solidFill>
                  <a:schemeClr val="bg1"/>
                </a:solidFill>
              </a:rPr>
              <a:t>selon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leur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niveau</a:t>
            </a:r>
            <a:r>
              <a:rPr lang="en-GB" b="1" dirty="0" smtClean="0">
                <a:solidFill>
                  <a:schemeClr val="bg1"/>
                </a:solidFill>
              </a:rPr>
              <a:t> de </a:t>
            </a:r>
            <a:r>
              <a:rPr lang="en-GB" b="1" dirty="0" err="1" smtClean="0">
                <a:solidFill>
                  <a:schemeClr val="bg1"/>
                </a:solidFill>
              </a:rPr>
              <a:t>risque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266765" y="174661"/>
            <a:ext cx="8674683" cy="2465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>
                <a:latin typeface="ArialNarrow,Bold"/>
              </a:rPr>
              <a:t>Classification des offres (1/2)</a:t>
            </a:r>
            <a:br>
              <a:rPr lang="fr-FR" sz="1800" dirty="0" smtClean="0">
                <a:latin typeface="ArialNarrow,Bold"/>
              </a:rPr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5508285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Règles MRBOA - Détails offres B0 / B1 / B2 / Critiques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6200" y="66675"/>
            <a:ext cx="533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188914" y="319087"/>
            <a:ext cx="8459787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 algn="l">
              <a:lnSpc>
                <a:spcPct val="90000"/>
              </a:lnSpc>
              <a:spcBef>
                <a:spcPct val="20000"/>
              </a:spcBef>
              <a:buClr>
                <a:srgbClr val="FF4E00"/>
              </a:buClr>
              <a:buFont typeface="Wingdings" pitchFamily="2" charset="2"/>
              <a:buNone/>
            </a:pPr>
            <a:r>
              <a:rPr lang="fr-FR" sz="1900" dirty="0">
                <a:solidFill>
                  <a:srgbClr val="003366"/>
                </a:solidFill>
                <a:latin typeface="Century Gothic" pitchFamily="34" charset="0"/>
              </a:rPr>
              <a:t>	</a:t>
            </a:r>
            <a:endParaRPr lang="fr-FR" sz="2400" b="1" dirty="0">
              <a:solidFill>
                <a:srgbClr val="FF6600"/>
              </a:solidFill>
            </a:endParaRPr>
          </a:p>
          <a:p>
            <a:pPr marL="2857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q"/>
            </a:pPr>
            <a:r>
              <a:rPr lang="fr-FR" b="1" dirty="0" smtClean="0"/>
              <a:t>Définition des seuils de classification des offres pour Thales Services</a:t>
            </a:r>
            <a:endParaRPr lang="fr-FR" b="1" dirty="0"/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fr-FR" sz="1400" dirty="0" smtClean="0"/>
              <a:t>0 M€ &lt; B0 &lt; 5 M€</a:t>
            </a: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fr-FR" sz="1400" dirty="0" smtClean="0"/>
              <a:t>5 M€ &lt; B1 &lt; 10 M€</a:t>
            </a: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fr-FR" sz="1400" dirty="0" smtClean="0"/>
              <a:t>B2 &gt; 10 M</a:t>
            </a:r>
            <a:r>
              <a:rPr lang="fr-FR" sz="1400" dirty="0" smtClean="0"/>
              <a:t>€</a:t>
            </a:r>
          </a:p>
          <a:p>
            <a:pPr lvl="1" algn="l">
              <a:lnSpc>
                <a:spcPct val="90000"/>
              </a:lnSpc>
              <a:buClr>
                <a:srgbClr val="FFC000"/>
              </a:buClr>
              <a:buSzPct val="80000"/>
            </a:pPr>
            <a:endParaRPr lang="fr-FR" sz="1600" dirty="0"/>
          </a:p>
          <a:p>
            <a:pPr marL="2857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q"/>
            </a:pPr>
            <a:r>
              <a:rPr lang="fr-FR" b="1" dirty="0"/>
              <a:t>Une offre est à minima B2 quand : </a:t>
            </a:r>
            <a:endParaRPr lang="fr-FR" dirty="0" smtClean="0">
              <a:solidFill>
                <a:srgbClr val="990099"/>
              </a:solidFill>
            </a:endParaRP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fr-FR" sz="1200" dirty="0" smtClean="0"/>
              <a:t>Elle implique plusieurs CBU/Domaines/sociétés, excepté</a:t>
            </a:r>
          </a:p>
          <a:p>
            <a:pPr marL="1190626" lvl="4" indent="-457200" algn="l">
              <a:lnSpc>
                <a:spcPct val="80000"/>
              </a:lnSpc>
              <a:spcBef>
                <a:spcPct val="20000"/>
              </a:spcBef>
              <a:buClr>
                <a:srgbClr val="6F6F6F"/>
              </a:buClr>
              <a:buSzPct val="80000"/>
              <a:buFont typeface="Wingdings" pitchFamily="2" charset="2"/>
              <a:buChar char="n"/>
            </a:pPr>
            <a:r>
              <a:rPr lang="fr-FR" sz="1200" dirty="0">
                <a:solidFill>
                  <a:srgbClr val="6F6F6F"/>
                </a:solidFill>
              </a:rPr>
              <a:t>Dans le cas des primes « légers »</a:t>
            </a:r>
          </a:p>
          <a:p>
            <a:pPr marL="1190626" lvl="4" indent="-457200" algn="l">
              <a:lnSpc>
                <a:spcPct val="80000"/>
              </a:lnSpc>
              <a:spcBef>
                <a:spcPct val="20000"/>
              </a:spcBef>
              <a:buClr>
                <a:srgbClr val="6F6F6F"/>
              </a:buClr>
              <a:buSzPct val="80000"/>
              <a:buFont typeface="Wingdings" pitchFamily="2" charset="2"/>
              <a:buChar char="n"/>
            </a:pPr>
            <a:r>
              <a:rPr lang="fr-FR" sz="1200" dirty="0">
                <a:solidFill>
                  <a:srgbClr val="6F6F6F"/>
                </a:solidFill>
              </a:rPr>
              <a:t>Si aucun des contrats internes de sous-traitance n’est en partage de </a:t>
            </a:r>
            <a:r>
              <a:rPr lang="fr-FR" sz="1200" dirty="0" smtClean="0">
                <a:solidFill>
                  <a:srgbClr val="6F6F6F"/>
                </a:solidFill>
              </a:rPr>
              <a:t>marge</a:t>
            </a:r>
            <a:endParaRPr lang="fr-FR" sz="1200" dirty="0"/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fr-FR" sz="1200" dirty="0" smtClean="0"/>
              <a:t>Sa valeur HT (toutes tranches et options) dépasse 10 M€</a:t>
            </a: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  <a:defRPr/>
            </a:pPr>
            <a:r>
              <a:rPr lang="fr-FR" sz="1200" dirty="0" smtClean="0"/>
              <a:t>La situation de trésorerie descend en dessous de – 10 % du seuil</a:t>
            </a: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  <a:defRPr/>
            </a:pPr>
            <a:r>
              <a:rPr lang="fr-FR" sz="1200" dirty="0" smtClean="0"/>
              <a:t>Les coûts de proposition sont supérieurs à 10 % du budget annuel du domaine</a:t>
            </a: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  <a:defRPr/>
            </a:pPr>
            <a:r>
              <a:rPr lang="fr-FR" sz="1200" dirty="0" smtClean="0"/>
              <a:t>IRR &lt; 10 % basé sur le taux actuel Groupe</a:t>
            </a: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  <a:defRPr/>
            </a:pPr>
            <a:r>
              <a:rPr lang="fr-FR" sz="1200" dirty="0" smtClean="0"/>
              <a:t>Elle nécessite une garantie maison mère</a:t>
            </a: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  <a:defRPr/>
            </a:pPr>
            <a:r>
              <a:rPr lang="fr-FR" sz="1200" dirty="0" smtClean="0"/>
              <a:t>Elle présente des caractéristiques </a:t>
            </a:r>
            <a:r>
              <a:rPr lang="fr-FR" sz="1200" dirty="0" smtClean="0"/>
              <a:t>inhabituelles</a:t>
            </a:r>
          </a:p>
          <a:p>
            <a:pPr lvl="1" algn="l">
              <a:lnSpc>
                <a:spcPct val="90000"/>
              </a:lnSpc>
              <a:buClr>
                <a:srgbClr val="FFC000"/>
              </a:buClr>
              <a:buSzPct val="80000"/>
              <a:defRPr/>
            </a:pPr>
            <a:endParaRPr lang="fr-FR" sz="1200" dirty="0"/>
          </a:p>
          <a:p>
            <a:pPr marL="2857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q"/>
            </a:pPr>
            <a:r>
              <a:rPr lang="fr-FR" b="1" dirty="0"/>
              <a:t>Une offre est </a:t>
            </a:r>
            <a:r>
              <a:rPr lang="fr-FR" b="1" dirty="0" smtClean="0"/>
              <a:t>critique </a:t>
            </a:r>
            <a:r>
              <a:rPr lang="fr-FR" b="1" dirty="0"/>
              <a:t>quand : </a:t>
            </a:r>
            <a:endParaRPr lang="fr-FR" dirty="0">
              <a:solidFill>
                <a:srgbClr val="990099"/>
              </a:solidFill>
            </a:endParaRP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fr-FR" sz="1200" dirty="0" smtClean="0"/>
              <a:t>PV &gt; 150 M€</a:t>
            </a:r>
            <a:endParaRPr lang="fr-FR" sz="1200" dirty="0"/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fr-FR" sz="1200" dirty="0" smtClean="0"/>
              <a:t>Marge nette négative</a:t>
            </a:r>
            <a:endParaRPr lang="fr-FR" sz="1200" dirty="0"/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  <a:defRPr/>
            </a:pPr>
            <a:r>
              <a:rPr lang="fr-FR" sz="1200" dirty="0" smtClean="0"/>
              <a:t>Net </a:t>
            </a:r>
            <a:r>
              <a:rPr lang="fr-FR" sz="1200" dirty="0" err="1" smtClean="0"/>
              <a:t>cash flow</a:t>
            </a:r>
            <a:r>
              <a:rPr lang="fr-FR" sz="1200" dirty="0" smtClean="0"/>
              <a:t> négatif &gt; 15 M€ à un moment du contrat</a:t>
            </a: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  <a:defRPr/>
            </a:pPr>
            <a:r>
              <a:rPr lang="fr-FR" sz="1200" dirty="0" smtClean="0"/>
              <a:t>Les </a:t>
            </a:r>
            <a:r>
              <a:rPr lang="fr-FR" sz="1200" dirty="0"/>
              <a:t>coûts de proposition sont supérieurs à 10 % du budget annuel du domaine</a:t>
            </a: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  <a:defRPr/>
            </a:pPr>
            <a:r>
              <a:rPr lang="fr-FR" sz="1200" dirty="0"/>
              <a:t>IRR &lt; </a:t>
            </a:r>
            <a:r>
              <a:rPr lang="fr-FR" sz="1200" dirty="0" smtClean="0"/>
              <a:t>15 </a:t>
            </a:r>
            <a:r>
              <a:rPr lang="fr-FR" sz="1200" dirty="0"/>
              <a:t>% basé sur le taux actuel Groupe</a:t>
            </a: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  <a:defRPr/>
            </a:pPr>
            <a:r>
              <a:rPr lang="fr-FR" sz="1200" dirty="0"/>
              <a:t>Elle nécessite une garantie maison mère</a:t>
            </a:r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  <a:defRPr/>
            </a:pPr>
            <a:r>
              <a:rPr lang="fr-FR" sz="1200" dirty="0"/>
              <a:t>Elle présente des caractéristiques inhabituelles</a:t>
            </a:r>
          </a:p>
          <a:p>
            <a:pPr marL="285750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  <a:defRPr/>
            </a:pPr>
            <a:endParaRPr lang="fr-FR" sz="1600" dirty="0"/>
          </a:p>
          <a:p>
            <a:pPr marL="1028700" lvl="2" algn="l">
              <a:lnSpc>
                <a:spcPct val="90000"/>
              </a:lnSpc>
              <a:spcBef>
                <a:spcPct val="20000"/>
              </a:spcBef>
              <a:buClr>
                <a:srgbClr val="FF4E00"/>
              </a:buClr>
              <a:defRPr/>
            </a:pPr>
            <a:endParaRPr lang="fr-FR" sz="1400" dirty="0">
              <a:solidFill>
                <a:srgbClr val="990099"/>
              </a:solidFill>
              <a:latin typeface="+mn-lt"/>
            </a:endParaRPr>
          </a:p>
          <a:p>
            <a:pPr lvl="1" algn="l">
              <a:lnSpc>
                <a:spcPct val="90000"/>
              </a:lnSpc>
              <a:buClr>
                <a:srgbClr val="FFC000"/>
              </a:buClr>
              <a:buSzPct val="80000"/>
            </a:pPr>
            <a:endParaRPr lang="fr-FR" sz="1600" dirty="0"/>
          </a:p>
          <a:p>
            <a:pPr marL="742950" lvl="1" indent="-285750" algn="l">
              <a:lnSpc>
                <a:spcPct val="90000"/>
              </a:lnSpc>
              <a:buClr>
                <a:srgbClr val="FFC000"/>
              </a:buClr>
              <a:buSzPct val="80000"/>
              <a:buFont typeface="Wingdings" pitchFamily="2" charset="2"/>
              <a:buChar char="ü"/>
            </a:pPr>
            <a:endParaRPr lang="fr-FR" sz="1600" dirty="0"/>
          </a:p>
          <a:p>
            <a:pPr marL="1085850" lvl="1" indent="-514350" algn="l">
              <a:lnSpc>
                <a:spcPct val="90000"/>
              </a:lnSpc>
              <a:spcBef>
                <a:spcPct val="20000"/>
              </a:spcBef>
              <a:buClr>
                <a:srgbClr val="FF4E00"/>
              </a:buClr>
              <a:buFont typeface="Century Gothic" pitchFamily="34" charset="0"/>
              <a:buAutoNum type="arabicPeriod"/>
            </a:pPr>
            <a:endParaRPr lang="fr-FR" sz="1400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66765" y="174661"/>
            <a:ext cx="8674683" cy="2465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>
                <a:latin typeface="ArialNarrow,Bold"/>
              </a:rPr>
              <a:t>Classification des offres (2/2)</a:t>
            </a:r>
            <a:br>
              <a:rPr lang="fr-FR" sz="1800" dirty="0" smtClean="0">
                <a:latin typeface="ArialNarrow,Bold"/>
              </a:rPr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4280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L’entrée en scène des IGTR d’après les MRBOA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96" y="580285"/>
            <a:ext cx="8761933" cy="4731454"/>
          </a:xfrm>
        </p:spPr>
        <p:txBody>
          <a:bodyPr/>
          <a:lstStyle/>
          <a:p>
            <a:r>
              <a:rPr lang="fr-FR" dirty="0" err="1">
                <a:solidFill>
                  <a:srgbClr val="003366"/>
                </a:solidFill>
                <a:latin typeface="Arial"/>
              </a:rPr>
              <a:t>Gate</a:t>
            </a:r>
            <a:r>
              <a:rPr lang="fr-FR" dirty="0">
                <a:solidFill>
                  <a:srgbClr val="003366"/>
                </a:solidFill>
                <a:latin typeface="Arial"/>
              </a:rPr>
              <a:t> 1 :</a:t>
            </a:r>
          </a:p>
          <a:p>
            <a:pPr lvl="1" algn="just">
              <a:spcAft>
                <a:spcPts val="0"/>
              </a:spcAft>
              <a:buFont typeface="Wingdings" pitchFamily="2" charset="2"/>
              <a:buChar char="ü"/>
            </a:pPr>
            <a:r>
              <a:rPr lang="fr-FR" b="0" dirty="0">
                <a:solidFill>
                  <a:srgbClr val="003366"/>
                </a:solidFill>
                <a:latin typeface="Arial"/>
              </a:rPr>
              <a:t>Une décision « </a:t>
            </a:r>
            <a:r>
              <a:rPr lang="fr-FR" b="0" dirty="0" err="1">
                <a:solidFill>
                  <a:srgbClr val="003366"/>
                </a:solidFill>
                <a:latin typeface="Arial"/>
              </a:rPr>
              <a:t>Bid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/No </a:t>
            </a:r>
            <a:r>
              <a:rPr lang="fr-FR" b="0" dirty="0" err="1">
                <a:solidFill>
                  <a:srgbClr val="003366"/>
                </a:solidFill>
                <a:latin typeface="Arial"/>
              </a:rPr>
              <a:t>Bid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 </a:t>
            </a:r>
            <a:r>
              <a:rPr lang="fr-FR" b="0" dirty="0" smtClean="0">
                <a:solidFill>
                  <a:srgbClr val="003366"/>
                </a:solidFill>
                <a:latin typeface="Arial"/>
              </a:rPr>
              <a:t>»</a:t>
            </a:r>
            <a:endParaRPr lang="fr-FR" sz="1200" b="0" dirty="0">
              <a:solidFill>
                <a:srgbClr val="FF6600"/>
              </a:solidFill>
              <a:latin typeface="Arial"/>
            </a:endParaRPr>
          </a:p>
          <a:p>
            <a:pPr marL="17902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 smtClean="0">
                <a:solidFill>
                  <a:srgbClr val="123E6E"/>
                </a:solidFill>
                <a:latin typeface="Arial"/>
              </a:rPr>
              <a:t>	1</a:t>
            </a:r>
            <a:r>
              <a:rPr lang="fr-FR" b="0" dirty="0">
                <a:solidFill>
                  <a:srgbClr val="123E6E"/>
                </a:solidFill>
                <a:latin typeface="Arial"/>
              </a:rPr>
              <a:t>)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Le prix gagnant et le CBB objectif</a:t>
            </a:r>
          </a:p>
          <a:p>
            <a:pPr marL="179025" indent="0" algn="just">
              <a:spcAft>
                <a:spcPts val="600"/>
              </a:spcAft>
              <a:buNone/>
            </a:pPr>
            <a:r>
              <a:rPr lang="fr-FR" b="0" dirty="0" smtClean="0">
                <a:solidFill>
                  <a:srgbClr val="123E6E"/>
                </a:solidFill>
                <a:latin typeface="Arial"/>
              </a:rPr>
              <a:t>	2</a:t>
            </a:r>
            <a:r>
              <a:rPr lang="fr-FR" b="0" dirty="0">
                <a:solidFill>
                  <a:srgbClr val="123E6E"/>
                </a:solidFill>
                <a:latin typeface="Arial"/>
              </a:rPr>
              <a:t>)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L’organisation de l’équipe Offre, avec notamment la nomination :</a:t>
            </a:r>
          </a:p>
          <a:p>
            <a:pPr marL="179025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254125" algn="l"/>
              </a:tabLst>
            </a:pPr>
            <a:r>
              <a:rPr lang="fr-FR" b="0" dirty="0" smtClean="0">
                <a:solidFill>
                  <a:srgbClr val="123E6E"/>
                </a:solidFill>
                <a:latin typeface="Arial"/>
              </a:rPr>
              <a:t>	• </a:t>
            </a:r>
            <a:r>
              <a:rPr lang="fr-FR" b="0" dirty="0" smtClean="0">
                <a:solidFill>
                  <a:srgbClr val="003366"/>
                </a:solidFill>
                <a:latin typeface="Arial"/>
              </a:rPr>
              <a:t>du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CL (plutôt confirmation)</a:t>
            </a:r>
          </a:p>
          <a:p>
            <a:pPr marL="179025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254125" algn="l"/>
              </a:tabLst>
            </a:pPr>
            <a:r>
              <a:rPr lang="fr-FR" b="0" dirty="0" smtClean="0">
                <a:solidFill>
                  <a:srgbClr val="123E6E"/>
                </a:solidFill>
                <a:latin typeface="Arial"/>
              </a:rPr>
              <a:t>	•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et du PDA,</a:t>
            </a:r>
          </a:p>
          <a:p>
            <a:pPr marL="989013" indent="0" algn="just">
              <a:spcAft>
                <a:spcPts val="600"/>
              </a:spcAft>
              <a:buNone/>
            </a:pPr>
            <a:r>
              <a:rPr lang="fr-FR" b="0" dirty="0">
                <a:solidFill>
                  <a:srgbClr val="123E6E"/>
                </a:solidFill>
                <a:latin typeface="Arial"/>
              </a:rPr>
              <a:t>3)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L’organisation industrielle prévue (pour l’exécution du Projet)</a:t>
            </a:r>
          </a:p>
          <a:p>
            <a:pPr marL="989013" indent="0" algn="just">
              <a:spcAft>
                <a:spcPts val="600"/>
              </a:spcAft>
              <a:buNone/>
            </a:pPr>
            <a:r>
              <a:rPr lang="fr-FR" b="0" dirty="0">
                <a:solidFill>
                  <a:srgbClr val="123E6E"/>
                </a:solidFill>
                <a:latin typeface="Arial"/>
              </a:rPr>
              <a:t>4)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L’</a:t>
            </a:r>
            <a:r>
              <a:rPr lang="fr-FR" dirty="0">
                <a:solidFill>
                  <a:srgbClr val="003366"/>
                </a:solidFill>
                <a:latin typeface="Arial"/>
              </a:rPr>
              <a:t>organisation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(intra-groupe) </a:t>
            </a:r>
            <a:r>
              <a:rPr lang="fr-FR" dirty="0">
                <a:solidFill>
                  <a:srgbClr val="003366"/>
                </a:solidFill>
                <a:latin typeface="Arial"/>
              </a:rPr>
              <a:t>contractuelle (IGTR) prévue</a:t>
            </a:r>
          </a:p>
          <a:p>
            <a:pPr marL="1254125" indent="-265113" algn="just">
              <a:spcAft>
                <a:spcPts val="600"/>
              </a:spcAft>
              <a:buNone/>
              <a:tabLst/>
            </a:pPr>
            <a:r>
              <a:rPr lang="fr-FR" b="0" dirty="0" smtClean="0">
                <a:solidFill>
                  <a:srgbClr val="123E6E"/>
                </a:solidFill>
                <a:latin typeface="Arial"/>
              </a:rPr>
              <a:t>5) </a:t>
            </a:r>
            <a:r>
              <a:rPr lang="fr-FR" b="0" dirty="0" smtClean="0">
                <a:solidFill>
                  <a:srgbClr val="003366"/>
                </a:solidFill>
                <a:latin typeface="Arial"/>
              </a:rPr>
              <a:t>Le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budget prévisionnel pour l’élaboration de l’Offre </a:t>
            </a:r>
            <a:r>
              <a:rPr lang="fr-FR" b="0" dirty="0">
                <a:solidFill>
                  <a:srgbClr val="003366"/>
                </a:solidFill>
                <a:latin typeface="ArialNarrow"/>
              </a:rPr>
              <a:t>(pour </a:t>
            </a:r>
            <a:r>
              <a:rPr lang="fr-FR" b="0" dirty="0" smtClean="0">
                <a:solidFill>
                  <a:srgbClr val="003366"/>
                </a:solidFill>
                <a:latin typeface="ArialNarrow"/>
              </a:rPr>
              <a:t>chaque CBU/Domain</a:t>
            </a:r>
            <a:r>
              <a:rPr lang="fr-FR" b="0" dirty="0">
                <a:solidFill>
                  <a:srgbClr val="003366"/>
                </a:solidFill>
                <a:latin typeface="ArialNarrow"/>
              </a:rPr>
              <a:t>)</a:t>
            </a:r>
          </a:p>
          <a:p>
            <a:pPr marL="989013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solidFill>
                  <a:srgbClr val="123E6E"/>
                </a:solidFill>
                <a:latin typeface="Arial"/>
              </a:rPr>
              <a:t>6)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En cas d’Offre multi-GBU</a:t>
            </a:r>
            <a:r>
              <a:rPr lang="fr-FR" b="0" dirty="0">
                <a:solidFill>
                  <a:srgbClr val="003366"/>
                </a:solidFill>
                <a:latin typeface="ArialNarrow"/>
              </a:rPr>
              <a:t>, l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a confirmation de la « </a:t>
            </a:r>
            <a:r>
              <a:rPr lang="fr-FR" b="0" dirty="0" err="1">
                <a:solidFill>
                  <a:srgbClr val="003366"/>
                </a:solidFill>
                <a:latin typeface="Arial"/>
              </a:rPr>
              <a:t>leading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 GBU </a:t>
            </a:r>
            <a:r>
              <a:rPr lang="fr-FR" b="0" dirty="0" smtClean="0">
                <a:solidFill>
                  <a:srgbClr val="003366"/>
                </a:solidFill>
                <a:latin typeface="Arial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6376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L’entrée en scène des IGTR d’après les MRBOA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fr-FR" dirty="0" smtClean="0">
              <a:solidFill>
                <a:srgbClr val="003366"/>
              </a:solidFill>
              <a:latin typeface="Arial"/>
            </a:endParaRPr>
          </a:p>
          <a:p>
            <a:pPr algn="just">
              <a:spcAft>
                <a:spcPts val="0"/>
              </a:spcAft>
            </a:pPr>
            <a:r>
              <a:rPr lang="fr-FR" dirty="0" err="1" smtClean="0">
                <a:solidFill>
                  <a:srgbClr val="003366"/>
                </a:solidFill>
                <a:latin typeface="Arial"/>
              </a:rPr>
              <a:t>Gate</a:t>
            </a:r>
            <a:r>
              <a:rPr lang="fr-FR" dirty="0" smtClean="0">
                <a:solidFill>
                  <a:srgbClr val="003366"/>
                </a:solidFill>
                <a:latin typeface="Arial"/>
              </a:rPr>
              <a:t> </a:t>
            </a:r>
            <a:r>
              <a:rPr lang="fr-FR" dirty="0">
                <a:solidFill>
                  <a:srgbClr val="003366"/>
                </a:solidFill>
                <a:latin typeface="Arial"/>
              </a:rPr>
              <a:t>2 :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3366"/>
                </a:solidFill>
                <a:latin typeface="Arial"/>
              </a:rPr>
              <a:t>L’autorisation de soumettre l’offre au (futur) client de Thales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3366"/>
                </a:solidFill>
                <a:latin typeface="Arial"/>
              </a:rPr>
              <a:t>Un mandat de négociation pour le </a:t>
            </a:r>
            <a:r>
              <a:rPr lang="fr-FR" dirty="0" smtClean="0">
                <a:solidFill>
                  <a:srgbClr val="003366"/>
                </a:solidFill>
                <a:latin typeface="Arial"/>
              </a:rPr>
              <a:t>CL</a:t>
            </a:r>
          </a:p>
          <a:p>
            <a:pPr marL="357187" lvl="1" indent="0" algn="just">
              <a:spcAft>
                <a:spcPts val="0"/>
              </a:spcAft>
              <a:buNone/>
            </a:pPr>
            <a:endParaRPr lang="fr-FR" dirty="0"/>
          </a:p>
          <a:p>
            <a:r>
              <a:rPr lang="fr-FR" dirty="0" err="1" smtClean="0">
                <a:solidFill>
                  <a:srgbClr val="003366"/>
                </a:solidFill>
                <a:latin typeface="Arial"/>
              </a:rPr>
              <a:t>Gate</a:t>
            </a:r>
            <a:r>
              <a:rPr lang="fr-FR" dirty="0" smtClean="0">
                <a:solidFill>
                  <a:srgbClr val="003366"/>
                </a:solidFill>
                <a:latin typeface="Arial"/>
              </a:rPr>
              <a:t> </a:t>
            </a:r>
            <a:r>
              <a:rPr lang="fr-FR" dirty="0">
                <a:solidFill>
                  <a:srgbClr val="003366"/>
                </a:solidFill>
                <a:latin typeface="Arial"/>
              </a:rPr>
              <a:t>3 :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fr-FR" b="0" dirty="0">
                <a:solidFill>
                  <a:srgbClr val="003366"/>
                </a:solidFill>
                <a:latin typeface="Arial"/>
              </a:rPr>
              <a:t>L’autorisation de signer le contrat (avec le client de Thales) qui résulte de </a:t>
            </a:r>
            <a:r>
              <a:rPr lang="fr-FR" b="0" dirty="0" smtClean="0">
                <a:solidFill>
                  <a:srgbClr val="003366"/>
                </a:solidFill>
                <a:latin typeface="Arial"/>
              </a:rPr>
              <a:t>la négociation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(menée par le CL) suite à la remise de </a:t>
            </a:r>
            <a:r>
              <a:rPr lang="fr-FR" b="0" dirty="0" smtClean="0">
                <a:solidFill>
                  <a:srgbClr val="003366"/>
                </a:solidFill>
                <a:latin typeface="Arial"/>
              </a:rPr>
              <a:t>l’Offre</a:t>
            </a:r>
          </a:p>
          <a:p>
            <a:pPr algn="just">
              <a:buFont typeface="Wingdings" pitchFamily="2" charset="2"/>
              <a:buChar char="ü"/>
            </a:pPr>
            <a:endParaRPr lang="fr-FR" b="0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93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IGTR – Raisons d'être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5" y="580285"/>
            <a:ext cx="8761933" cy="437185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sz="1500" b="0" dirty="0">
                <a:solidFill>
                  <a:srgbClr val="123E6E"/>
                </a:solidFill>
                <a:latin typeface="Arial"/>
              </a:rPr>
              <a:t>Les IGTR poursuivent plusieurs objectifs :</a:t>
            </a:r>
          </a:p>
          <a:p>
            <a:pPr marL="17902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dirty="0">
                <a:solidFill>
                  <a:srgbClr val="9A3366"/>
                </a:solidFill>
                <a:latin typeface="Arial"/>
              </a:rPr>
              <a:t> </a:t>
            </a:r>
            <a:r>
              <a:rPr lang="fr-FR" sz="1600" b="0" dirty="0" smtClean="0">
                <a:solidFill>
                  <a:srgbClr val="9A3366"/>
                </a:solidFill>
                <a:latin typeface="Arial"/>
              </a:rPr>
              <a:t>   </a:t>
            </a:r>
            <a:r>
              <a:rPr lang="fr-FR" sz="1200" b="0" dirty="0">
                <a:solidFill>
                  <a:schemeClr val="tx1"/>
                </a:solidFill>
                <a:latin typeface="Arial"/>
              </a:rPr>
              <a:t>1</a:t>
            </a:r>
            <a:r>
              <a:rPr lang="fr-FR" sz="1600" b="0" dirty="0">
                <a:solidFill>
                  <a:srgbClr val="9A3366"/>
                </a:solidFill>
                <a:latin typeface="Arial"/>
              </a:rPr>
              <a:t>. </a:t>
            </a:r>
            <a:r>
              <a:rPr lang="fr-FR" sz="1400" b="0" dirty="0">
                <a:solidFill>
                  <a:schemeClr val="tx1"/>
                </a:solidFill>
                <a:latin typeface="Arial"/>
              </a:rPr>
              <a:t>Formalisation de règles justes et opérationnellement efficaces qui :</a:t>
            </a:r>
          </a:p>
          <a:p>
            <a:pPr lvl="2" algn="just">
              <a:spcBef>
                <a:spcPts val="0"/>
              </a:spcBef>
              <a:buFont typeface="Wingdings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assurent une juste rémunération des entités qui coopère(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ro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)nt sur le même projet;</a:t>
            </a:r>
          </a:p>
          <a:p>
            <a:pPr lvl="2" algn="just">
              <a:buFont typeface="Wingdings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font prévaloir l'intérêt du Groupe sur les intérêts particuliers de chaque entité contributrice;</a:t>
            </a:r>
          </a:p>
          <a:p>
            <a:pPr lvl="2" algn="just">
              <a:buFont typeface="Wingdings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homogénéisent et facilitent la construction de ces échanges indispensables au “business” au moyen d’instruments juridiques adaptés mais limités en nombre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.</a:t>
            </a:r>
          </a:p>
          <a:p>
            <a:pPr marL="715962" lvl="2" indent="0" algn="just">
              <a:spcBef>
                <a:spcPts val="0"/>
              </a:spcBef>
              <a:buNone/>
            </a:pPr>
            <a:endParaRPr lang="fr-FR" sz="1200" dirty="0">
              <a:solidFill>
                <a:schemeClr val="tx1"/>
              </a:solidFill>
              <a:latin typeface="Arial"/>
            </a:endParaRPr>
          </a:p>
          <a:p>
            <a:pPr marL="17902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dirty="0">
                <a:solidFill>
                  <a:schemeClr val="tx1"/>
                </a:solidFill>
                <a:latin typeface="Arial"/>
              </a:rPr>
              <a:t>     2. </a:t>
            </a:r>
            <a:r>
              <a:rPr lang="fr-FR" sz="1400" b="0" dirty="0">
                <a:solidFill>
                  <a:schemeClr val="tx1"/>
                </a:solidFill>
                <a:latin typeface="Arial"/>
              </a:rPr>
              <a:t>Respect des règles fiscales en vigueur,</a:t>
            </a:r>
          </a:p>
          <a:p>
            <a:pPr lvl="2" algn="just">
              <a:spcBef>
                <a:spcPts val="0"/>
              </a:spcBef>
              <a:buFont typeface="Wingdings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en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particulier pour les projets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multinationaux</a:t>
            </a:r>
          </a:p>
          <a:p>
            <a:pPr marL="715962" lvl="2" indent="0" algn="just">
              <a:spcBef>
                <a:spcPts val="0"/>
              </a:spcBef>
              <a:buNone/>
            </a:pPr>
            <a:endParaRPr lang="fr-FR" sz="1200" dirty="0">
              <a:solidFill>
                <a:schemeClr val="tx1"/>
              </a:solidFill>
              <a:latin typeface="Arial"/>
            </a:endParaRPr>
          </a:p>
          <a:p>
            <a:pPr marL="17902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dirty="0">
                <a:solidFill>
                  <a:schemeClr val="tx1"/>
                </a:solidFill>
                <a:latin typeface="Arial"/>
              </a:rPr>
              <a:t>     3. </a:t>
            </a:r>
            <a:r>
              <a:rPr lang="fr-FR" sz="1400" b="0" dirty="0">
                <a:solidFill>
                  <a:schemeClr val="tx1"/>
                </a:solidFill>
                <a:latin typeface="Arial"/>
              </a:rPr>
              <a:t>Respect du principe international d'impartialité (“</a:t>
            </a:r>
            <a:r>
              <a:rPr lang="fr-FR" sz="1400" b="0" dirty="0" err="1">
                <a:solidFill>
                  <a:schemeClr val="tx1"/>
                </a:solidFill>
                <a:latin typeface="Arial"/>
              </a:rPr>
              <a:t>arm's</a:t>
            </a:r>
            <a:r>
              <a:rPr lang="fr-FR" sz="1400" b="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400" b="0" dirty="0" err="1">
                <a:solidFill>
                  <a:schemeClr val="tx1"/>
                </a:solidFill>
                <a:latin typeface="Arial"/>
              </a:rPr>
              <a:t>length</a:t>
            </a:r>
            <a:r>
              <a:rPr lang="fr-FR" sz="1400" b="0" dirty="0">
                <a:solidFill>
                  <a:schemeClr val="tx1"/>
                </a:solidFill>
                <a:latin typeface="Arial"/>
              </a:rPr>
              <a:t>”)</a:t>
            </a:r>
          </a:p>
          <a:p>
            <a:pPr algn="just">
              <a:spcAft>
                <a:spcPts val="0"/>
              </a:spcAft>
            </a:pPr>
            <a:r>
              <a:rPr lang="fr-FR" sz="1500" b="0" dirty="0" smtClean="0">
                <a:solidFill>
                  <a:srgbClr val="123E6E"/>
                </a:solidFill>
                <a:latin typeface="Arial"/>
              </a:rPr>
              <a:t>Elles </a:t>
            </a:r>
            <a:r>
              <a:rPr lang="fr-FR" sz="1500" b="0" dirty="0">
                <a:solidFill>
                  <a:srgbClr val="123E6E"/>
                </a:solidFill>
                <a:latin typeface="Arial"/>
              </a:rPr>
              <a:t>permettent d'établir les prix de cession applicables à toute </a:t>
            </a:r>
            <a:r>
              <a:rPr lang="fr-FR" sz="1500" b="0" dirty="0" smtClean="0">
                <a:solidFill>
                  <a:srgbClr val="123E6E"/>
                </a:solidFill>
                <a:latin typeface="Arial"/>
              </a:rPr>
              <a:t>transaction interne </a:t>
            </a:r>
            <a:r>
              <a:rPr lang="fr-FR" sz="1500" b="0" dirty="0">
                <a:solidFill>
                  <a:srgbClr val="123E6E"/>
                </a:solidFill>
                <a:latin typeface="Arial"/>
              </a:rPr>
              <a:t>au Groupe (IGTR = “Règles de prix de transfert</a:t>
            </a:r>
            <a:r>
              <a:rPr lang="fr-FR" sz="1500" b="0" dirty="0" smtClean="0">
                <a:solidFill>
                  <a:srgbClr val="123E6E"/>
                </a:solidFill>
                <a:latin typeface="Arial"/>
              </a:rPr>
              <a:t>”)</a:t>
            </a:r>
          </a:p>
          <a:p>
            <a:pPr lvl="1" algn="just">
              <a:spcAft>
                <a:spcPts val="0"/>
              </a:spcAft>
              <a:buFont typeface="Wingdings" pitchFamily="2" charset="2"/>
              <a:buChar char="§"/>
            </a:pPr>
            <a:r>
              <a:rPr lang="fr-FR" sz="1400" b="0" dirty="0" smtClean="0">
                <a:latin typeface="Arial"/>
              </a:rPr>
              <a:t>par </a:t>
            </a:r>
            <a:r>
              <a:rPr lang="fr-FR" sz="1400" b="0" dirty="0">
                <a:latin typeface="Arial"/>
              </a:rPr>
              <a:t>conséquent, elles intéressent toute offre à laquelle contribuent plus d'une société </a:t>
            </a:r>
            <a:r>
              <a:rPr lang="fr-FR" sz="1400" b="0" dirty="0" smtClean="0">
                <a:latin typeface="Arial"/>
              </a:rPr>
              <a:t>du Groupe</a:t>
            </a:r>
          </a:p>
          <a:p>
            <a:pPr marL="357187" lvl="1" indent="0" algn="just">
              <a:spcAft>
                <a:spcPts val="0"/>
              </a:spcAft>
              <a:buNone/>
            </a:pPr>
            <a:endParaRPr lang="fr-FR" sz="1200" b="0" dirty="0" smtClean="0">
              <a:latin typeface="Ari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sz="1500" b="0" dirty="0">
                <a:solidFill>
                  <a:srgbClr val="123E6E"/>
                </a:solidFill>
                <a:latin typeface="Arial"/>
              </a:rPr>
              <a:t>En aucun cas, les IGTR ne régiront l'échange proprement dit (i.e. la phase « Projet ») :</a:t>
            </a:r>
          </a:p>
          <a:p>
            <a:pPr lvl="1" algn="just">
              <a:spcAft>
                <a:spcPts val="0"/>
              </a:spcAft>
              <a:buFont typeface="Wingdings" pitchFamily="2" charset="2"/>
              <a:buChar char="§"/>
            </a:pPr>
            <a:r>
              <a:rPr lang="fr-FR" sz="1400" dirty="0">
                <a:solidFill>
                  <a:srgbClr val="FF3300"/>
                </a:solidFill>
                <a:latin typeface="Arial"/>
              </a:rPr>
              <a:t>c'est le contrat [i.e. le « PO » (</a:t>
            </a:r>
            <a:r>
              <a:rPr lang="fr-FR" sz="1400" dirty="0" err="1">
                <a:solidFill>
                  <a:srgbClr val="FF3300"/>
                </a:solidFill>
                <a:latin typeface="Arial"/>
              </a:rPr>
              <a:t>Purchase</a:t>
            </a:r>
            <a:r>
              <a:rPr lang="fr-FR" sz="1400" dirty="0">
                <a:solidFill>
                  <a:srgbClr val="FF3300"/>
                </a:solidFill>
                <a:latin typeface="Arial"/>
              </a:rPr>
              <a:t> </a:t>
            </a:r>
            <a:r>
              <a:rPr lang="fr-FR" sz="1400" dirty="0" err="1">
                <a:solidFill>
                  <a:srgbClr val="FF3300"/>
                </a:solidFill>
                <a:latin typeface="Arial"/>
              </a:rPr>
              <a:t>Order</a:t>
            </a:r>
            <a:r>
              <a:rPr lang="fr-FR" sz="1400" dirty="0">
                <a:solidFill>
                  <a:srgbClr val="FF3300"/>
                </a:solidFill>
                <a:latin typeface="Arial"/>
              </a:rPr>
              <a:t>) ou « Agreement » qui doit être sélectionné parmi les modèles définis par les IGTR (les règles)] </a:t>
            </a:r>
            <a:r>
              <a:rPr lang="fr-FR" sz="1400" b="1" dirty="0">
                <a:solidFill>
                  <a:srgbClr val="FF3300"/>
                </a:solidFill>
                <a:latin typeface="Arial"/>
              </a:rPr>
              <a:t>qui organise/structure l’exécution des échanges</a:t>
            </a:r>
            <a:endParaRPr lang="fr-FR" sz="1400" b="1" dirty="0"/>
          </a:p>
          <a:p>
            <a:pPr lvl="1" algn="just">
              <a:spcAft>
                <a:spcPts val="0"/>
              </a:spcAft>
              <a:buFont typeface="Wingdings" pitchFamily="2" charset="2"/>
              <a:buChar char="§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2654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20" dirty="0" smtClean="0">
                <a:solidFill>
                  <a:schemeClr val="tx2"/>
                </a:solidFill>
                <a:latin typeface="Arial" panose="02020603050405020304" pitchFamily="2"/>
              </a:rPr>
              <a:t/>
            </a:r>
            <a:br>
              <a:rPr lang="fr-FR" spc="-20" dirty="0" smtClean="0">
                <a:solidFill>
                  <a:schemeClr val="tx2"/>
                </a:solidFill>
                <a:latin typeface="Arial" panose="02020603050405020304" pitchFamily="2"/>
              </a:rPr>
            </a:br>
            <a:r>
              <a:rPr lang="fr-FR" spc="-20" dirty="0" smtClean="0">
                <a:solidFill>
                  <a:schemeClr val="tx2"/>
                </a:solidFill>
                <a:latin typeface="Arial" panose="02020603050405020304" pitchFamily="2"/>
              </a:rPr>
              <a:t>IGTR </a:t>
            </a:r>
            <a:r>
              <a:rPr lang="fr-FR" spc="-20" dirty="0">
                <a:solidFill>
                  <a:schemeClr val="tx2"/>
                </a:solidFill>
                <a:latin typeface="Arial" panose="02020603050405020304" pitchFamily="2"/>
              </a:rPr>
              <a:t>- Principes à l’origine de leur élaboration </a:t>
            </a:r>
            <a:br>
              <a:rPr lang="fr-FR" spc="-20" dirty="0">
                <a:solidFill>
                  <a:schemeClr val="tx2"/>
                </a:solidFill>
                <a:latin typeface="Arial" panose="02020603050405020304" pitchFamily="2"/>
              </a:rPr>
            </a:b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fr-FR" kern="0" spc="-45" dirty="0" smtClean="0">
                <a:solidFill>
                  <a:srgbClr val="003265"/>
                </a:solidFill>
                <a:latin typeface="Arial" panose="02020603050405020304" pitchFamily="2"/>
              </a:rPr>
              <a:t>Conditions </a:t>
            </a:r>
            <a:r>
              <a:rPr lang="fr-FR" kern="0" spc="-45" dirty="0">
                <a:solidFill>
                  <a:srgbClr val="003265"/>
                </a:solidFill>
                <a:latin typeface="Arial" panose="02020603050405020304" pitchFamily="2"/>
              </a:rPr>
              <a:t>de marché : 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b="0" kern="0" dirty="0" smtClean="0">
                <a:solidFill>
                  <a:srgbClr val="003265"/>
                </a:solidFill>
                <a:latin typeface="Arial" panose="02020603050405020304" pitchFamily="2"/>
              </a:rPr>
              <a:t>Chaque </a:t>
            </a:r>
            <a:r>
              <a:rPr lang="fr-FR" b="0" kern="0" dirty="0">
                <a:solidFill>
                  <a:srgbClr val="003265"/>
                </a:solidFill>
                <a:latin typeface="Arial" panose="02020603050405020304" pitchFamily="2"/>
              </a:rPr>
              <a:t>entité doit offrir les meilleurs coûts et être capable de se </a:t>
            </a:r>
            <a:r>
              <a:rPr lang="fr-FR" b="0" i="1" kern="0" dirty="0" err="1">
                <a:solidFill>
                  <a:srgbClr val="003265"/>
                </a:solidFill>
                <a:latin typeface="Arial" panose="02020603050405020304" pitchFamily="2"/>
              </a:rPr>
              <a:t>benchmarker</a:t>
            </a:r>
            <a:r>
              <a:rPr lang="fr-FR" b="0" i="1" kern="0" dirty="0">
                <a:solidFill>
                  <a:srgbClr val="003265"/>
                </a:solidFill>
                <a:latin typeface="Arial" panose="02020603050405020304" pitchFamily="2"/>
              </a:rPr>
              <a:t> </a:t>
            </a:r>
            <a:r>
              <a:rPr lang="fr-FR" b="0" kern="0" dirty="0">
                <a:solidFill>
                  <a:srgbClr val="003265"/>
                </a:solidFill>
                <a:latin typeface="Arial" panose="02020603050405020304" pitchFamily="2"/>
              </a:rPr>
              <a:t>avec le marché. </a:t>
            </a:r>
            <a:endParaRPr lang="fr-FR" b="0" kern="0" dirty="0" smtClean="0">
              <a:solidFill>
                <a:srgbClr val="003265"/>
              </a:solidFill>
              <a:latin typeface="Arial" panose="02020603050405020304" pitchFamily="2"/>
            </a:endParaRPr>
          </a:p>
          <a:p>
            <a:pPr marL="357187" lvl="1" indent="0" algn="just">
              <a:spcAft>
                <a:spcPts val="0"/>
              </a:spcAft>
              <a:buNone/>
            </a:pPr>
            <a:endParaRPr lang="fr-FR" b="0" kern="0" dirty="0" smtClean="0">
              <a:solidFill>
                <a:srgbClr val="003265"/>
              </a:solidFill>
              <a:latin typeface="Arial" panose="02020603050405020304" pitchFamily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fr-FR" kern="0" spc="-45" dirty="0" smtClean="0">
                <a:solidFill>
                  <a:srgbClr val="003265"/>
                </a:solidFill>
                <a:latin typeface="Arial" panose="02020603050405020304" pitchFamily="2"/>
              </a:rPr>
              <a:t>Transparence:</a:t>
            </a:r>
            <a:endParaRPr lang="fr-FR" kern="0" spc="-45" dirty="0">
              <a:solidFill>
                <a:srgbClr val="003265"/>
              </a:solidFill>
              <a:latin typeface="Arial" panose="02020603050405020304" pitchFamily="2"/>
            </a:endParaRPr>
          </a:p>
          <a:p>
            <a:pPr marL="357187" lvl="1" indent="0" algn="just">
              <a:spcAft>
                <a:spcPts val="0"/>
              </a:spcAft>
              <a:buNone/>
            </a:pPr>
            <a:r>
              <a:rPr lang="fr-FR" b="0" dirty="0">
                <a:solidFill>
                  <a:srgbClr val="003366"/>
                </a:solidFill>
                <a:latin typeface="Arial"/>
              </a:rPr>
              <a:t>Essentielle pour </a:t>
            </a:r>
            <a:r>
              <a:rPr lang="fr-FR" b="0" dirty="0" smtClean="0">
                <a:solidFill>
                  <a:srgbClr val="003366"/>
                </a:solidFill>
                <a:latin typeface="Arial"/>
              </a:rPr>
              <a:t>:   - l'évaluation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et la limitation des </a:t>
            </a:r>
            <a:r>
              <a:rPr lang="fr-FR" b="0" dirty="0" smtClean="0">
                <a:solidFill>
                  <a:srgbClr val="003366"/>
                </a:solidFill>
                <a:latin typeface="Arial"/>
              </a:rPr>
              <a:t>risques,</a:t>
            </a:r>
          </a:p>
          <a:p>
            <a:pPr marL="357187" lvl="1" indent="0" algn="just">
              <a:spcAft>
                <a:spcPts val="0"/>
              </a:spcAft>
              <a:buNone/>
            </a:pPr>
            <a:r>
              <a:rPr lang="fr-FR" dirty="0" smtClean="0">
                <a:solidFill>
                  <a:srgbClr val="003366"/>
                </a:solidFill>
                <a:latin typeface="Arial"/>
              </a:rPr>
              <a:t>													de </a:t>
            </a:r>
            <a:r>
              <a:rPr lang="fr-FR" dirty="0">
                <a:solidFill>
                  <a:srgbClr val="003366"/>
                </a:solidFill>
                <a:latin typeface="Arial"/>
              </a:rPr>
              <a:t>l'offre consolidée</a:t>
            </a:r>
            <a:endParaRPr lang="fr-FR" dirty="0">
              <a:solidFill>
                <a:srgbClr val="123E6E"/>
              </a:solidFill>
              <a:latin typeface="Arial"/>
            </a:endParaRPr>
          </a:p>
          <a:p>
            <a:pPr marL="357187" lvl="1" indent="0" algn="just">
              <a:spcAft>
                <a:spcPts val="0"/>
              </a:spcAft>
              <a:buNone/>
            </a:pPr>
            <a:r>
              <a:rPr lang="fr-FR" b="0" dirty="0" smtClean="0">
                <a:solidFill>
                  <a:srgbClr val="003366"/>
                </a:solidFill>
                <a:latin typeface="Arial"/>
              </a:rPr>
              <a:t>				    - ainsi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que </a:t>
            </a:r>
            <a:r>
              <a:rPr lang="fr-FR" b="0" dirty="0" smtClean="0">
                <a:solidFill>
                  <a:srgbClr val="003366"/>
                </a:solidFill>
                <a:latin typeface="Arial"/>
              </a:rPr>
              <a:t>l'évaluation </a:t>
            </a:r>
            <a:r>
              <a:rPr lang="fr-FR" b="0" dirty="0">
                <a:solidFill>
                  <a:srgbClr val="003366"/>
                </a:solidFill>
                <a:latin typeface="Arial"/>
              </a:rPr>
              <a:t>de la compétitivité</a:t>
            </a:r>
            <a:r>
              <a:rPr lang="fr-FR" b="0" dirty="0" smtClean="0">
                <a:solidFill>
                  <a:srgbClr val="003366"/>
                </a:solidFill>
                <a:latin typeface="Arial"/>
              </a:rPr>
              <a:t>….</a:t>
            </a:r>
          </a:p>
          <a:p>
            <a:pPr marL="357187" lvl="1" indent="0" algn="just">
              <a:spcAft>
                <a:spcPts val="0"/>
              </a:spcAft>
              <a:buNone/>
            </a:pPr>
            <a:endParaRPr lang="fr-FR" b="0" dirty="0" smtClean="0">
              <a:solidFill>
                <a:srgbClr val="003366"/>
              </a:solidFill>
              <a:latin typeface="Arial"/>
            </a:endParaRPr>
          </a:p>
          <a:p>
            <a:pPr algn="just">
              <a:spcAft>
                <a:spcPts val="0"/>
              </a:spcAft>
            </a:pPr>
            <a:r>
              <a:rPr lang="fr-FR" kern="0" spc="-45" dirty="0">
                <a:solidFill>
                  <a:srgbClr val="003265"/>
                </a:solidFill>
                <a:latin typeface="Arial" panose="02020603050405020304" pitchFamily="2"/>
              </a:rPr>
              <a:t>Engagement réciproque sur des conditions convenues de la </a:t>
            </a:r>
            <a:r>
              <a:rPr lang="fr-FR" kern="0" spc="-45" dirty="0" smtClean="0">
                <a:solidFill>
                  <a:srgbClr val="003265"/>
                </a:solidFill>
                <a:latin typeface="Arial" panose="02020603050405020304" pitchFamily="2"/>
              </a:rPr>
              <a:t>livraison: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>Délais, spécifications techniques et conditions d'exécution. </a:t>
            </a:r>
          </a:p>
          <a:p>
            <a:pPr marL="522288" lvl="1" indent="-342900" algn="just">
              <a:spcAft>
                <a:spcPts val="0"/>
              </a:spcAft>
              <a:buFont typeface="Symbol"/>
              <a:buChar char="Þ"/>
            </a:pPr>
            <a:r>
              <a:rPr lang="fr-FR" b="1" dirty="0">
                <a:solidFill>
                  <a:srgbClr val="003265"/>
                </a:solidFill>
                <a:latin typeface="Arial" panose="02020603050405020304" pitchFamily="2"/>
              </a:rPr>
              <a:t>des contrats type en nombre limité sont définis et adaptés pour </a:t>
            </a:r>
            <a:r>
              <a:rPr lang="fr-FR" b="1" dirty="0" smtClean="0">
                <a:solidFill>
                  <a:srgbClr val="003265"/>
                </a:solidFill>
                <a:latin typeface="Arial" panose="02020603050405020304" pitchFamily="2"/>
              </a:rPr>
              <a:t>chaque </a:t>
            </a:r>
            <a:r>
              <a:rPr lang="fr-FR" b="1" dirty="0">
                <a:solidFill>
                  <a:srgbClr val="003265"/>
                </a:solidFill>
                <a:latin typeface="Arial" panose="02020603050405020304" pitchFamily="2"/>
              </a:rPr>
              <a:t>cas de coopération intra-groupe </a:t>
            </a:r>
          </a:p>
          <a:p>
            <a:pPr marL="179025" indent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rgbClr val="003265"/>
              </a:solidFill>
              <a:latin typeface="Arial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5364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20" dirty="0">
                <a:solidFill>
                  <a:schemeClr val="tx2"/>
                </a:solidFill>
                <a:latin typeface="Arial" panose="02020603050405020304" pitchFamily="2"/>
              </a:rPr>
              <a:t/>
            </a:r>
            <a:br>
              <a:rPr lang="fr-FR" spc="-20" dirty="0">
                <a:solidFill>
                  <a:schemeClr val="tx2"/>
                </a:solidFill>
                <a:latin typeface="Arial" panose="02020603050405020304" pitchFamily="2"/>
              </a:rPr>
            </a:br>
            <a:r>
              <a:rPr lang="fr-FR" spc="-20" dirty="0">
                <a:solidFill>
                  <a:schemeClr val="tx2"/>
                </a:solidFill>
                <a:latin typeface="Arial" panose="02020603050405020304" pitchFamily="2"/>
              </a:rPr>
              <a:t>IGTR - Principes à l’origine de leur élaboration </a:t>
            </a:r>
            <a:br>
              <a:rPr lang="fr-FR" spc="-20" dirty="0">
                <a:solidFill>
                  <a:schemeClr val="tx2"/>
                </a:solidFill>
                <a:latin typeface="Arial" panose="02020603050405020304" pitchFamily="2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r-FR" kern="0" spc="-45" dirty="0">
                <a:solidFill>
                  <a:srgbClr val="003265"/>
                </a:solidFill>
                <a:latin typeface="Arial" panose="02020603050405020304" pitchFamily="2"/>
              </a:rPr>
              <a:t>Principe de solidarité : </a:t>
            </a:r>
            <a:endParaRPr lang="fr-FR" kern="0" spc="-45" dirty="0" smtClean="0">
              <a:solidFill>
                <a:srgbClr val="003265"/>
              </a:solidFill>
              <a:latin typeface="Arial" panose="02020603050405020304" pitchFamily="2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kern="0" spc="-45" dirty="0" smtClean="0">
                <a:solidFill>
                  <a:srgbClr val="003265"/>
                </a:solidFill>
                <a:latin typeface="Arial" panose="02020603050405020304" pitchFamily="2"/>
              </a:rPr>
              <a:t>Dans </a:t>
            </a:r>
            <a:r>
              <a:rPr lang="fr-FR" kern="0" spc="-45" dirty="0">
                <a:solidFill>
                  <a:srgbClr val="003265"/>
                </a:solidFill>
                <a:latin typeface="Arial" panose="02020603050405020304" pitchFamily="2"/>
              </a:rPr>
              <a:t>tous les cas, faire en sorte que les objectifs de l'équipe projet soient partagés et prennent en compte la </a:t>
            </a:r>
            <a:r>
              <a:rPr lang="fr-FR" b="1" kern="0" spc="-45" dirty="0">
                <a:solidFill>
                  <a:srgbClr val="003265"/>
                </a:solidFill>
                <a:latin typeface="Arial" panose="02020603050405020304" pitchFamily="2"/>
              </a:rPr>
              <a:t>situation financière consolidée </a:t>
            </a:r>
            <a:r>
              <a:rPr lang="fr-FR" kern="0" spc="-45" dirty="0">
                <a:solidFill>
                  <a:srgbClr val="003265"/>
                </a:solidFill>
                <a:latin typeface="Arial" panose="02020603050405020304" pitchFamily="2"/>
              </a:rPr>
              <a:t>du </a:t>
            </a:r>
            <a:r>
              <a:rPr lang="fr-FR" kern="0" spc="-45" dirty="0" smtClean="0">
                <a:solidFill>
                  <a:srgbClr val="003265"/>
                </a:solidFill>
                <a:latin typeface="Arial" panose="02020603050405020304" pitchFamily="2"/>
              </a:rPr>
              <a:t>projet.</a:t>
            </a:r>
          </a:p>
          <a:p>
            <a:pPr lvl="1" algn="just">
              <a:spcAft>
                <a:spcPts val="0"/>
              </a:spcAft>
              <a:buFont typeface="Wingdings" pitchFamily="2" charset="2"/>
              <a:buChar char="q"/>
            </a:pPr>
            <a:endParaRPr lang="fr-FR" kern="0" spc="-45" dirty="0">
              <a:solidFill>
                <a:srgbClr val="003265"/>
              </a:solidFill>
              <a:latin typeface="Arial" panose="02020603050405020304" pitchFamily="2"/>
            </a:endParaRPr>
          </a:p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  <a:t>Préférence </a:t>
            </a:r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>interne : 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r-FR" dirty="0" smtClean="0">
                <a:solidFill>
                  <a:srgbClr val="003265"/>
                </a:solidFill>
                <a:latin typeface="Arial" panose="02020603050405020304" pitchFamily="2"/>
              </a:rPr>
              <a:t>En </a:t>
            </a:r>
            <a:r>
              <a:rPr lang="fr-FR" dirty="0">
                <a:solidFill>
                  <a:srgbClr val="003265"/>
                </a:solidFill>
                <a:latin typeface="Arial" panose="02020603050405020304" pitchFamily="2"/>
              </a:rPr>
              <a:t>particulier si les composants, produits ou services sont issus des centres de compétences du Groupe. </a:t>
            </a:r>
          </a:p>
          <a:p>
            <a:pPr marL="179025" indent="0" algn="just">
              <a:spcBef>
                <a:spcPts val="1200"/>
              </a:spcBef>
              <a:buNone/>
              <a:tabLst/>
            </a:pPr>
            <a:r>
              <a:rPr lang="fr-FR" spc="-50" dirty="0" smtClean="0">
                <a:solidFill>
                  <a:srgbClr val="EE687E"/>
                </a:solidFill>
                <a:latin typeface="Arial" panose="02020603050405020304" pitchFamily="2"/>
              </a:rPr>
              <a:t>... </a:t>
            </a:r>
            <a:r>
              <a:rPr lang="fr-FR" spc="-50" dirty="0">
                <a:solidFill>
                  <a:srgbClr val="EE687E"/>
                </a:solidFill>
                <a:latin typeface="Arial" panose="02020603050405020304" pitchFamily="2"/>
              </a:rPr>
              <a:t>mais toujours en faisant prévaloir le </a:t>
            </a:r>
            <a:r>
              <a:rPr lang="fr-FR" spc="-80" dirty="0">
                <a:solidFill>
                  <a:srgbClr val="EE687E"/>
                </a:solidFill>
                <a:latin typeface="Arial" panose="02020603050405020304" pitchFamily="2"/>
              </a:rPr>
              <a:t>bon sens</a:t>
            </a:r>
            <a:r>
              <a:rPr lang="fr-FR" spc="-50" dirty="0">
                <a:solidFill>
                  <a:srgbClr val="EE687E"/>
                </a:solidFill>
                <a:latin typeface="Arial" panose="02020603050405020304" pitchFamily="2"/>
              </a:rPr>
              <a:t>, dans le souci de </a:t>
            </a:r>
            <a:r>
              <a:rPr lang="fr-FR" spc="-80" dirty="0">
                <a:solidFill>
                  <a:srgbClr val="EE687E"/>
                </a:solidFill>
                <a:latin typeface="Arial" panose="02020603050405020304" pitchFamily="2"/>
              </a:rPr>
              <a:t>préserver les </a:t>
            </a:r>
            <a:r>
              <a:rPr lang="fr-FR" spc="-80" dirty="0" smtClean="0">
                <a:solidFill>
                  <a:srgbClr val="EE687E"/>
                </a:solidFill>
                <a:latin typeface="Arial" panose="02020603050405020304" pitchFamily="2"/>
              </a:rPr>
              <a:t>   	</a:t>
            </a:r>
            <a:r>
              <a:rPr lang="fr-FR" u="sng" spc="-80" dirty="0" smtClean="0">
                <a:solidFill>
                  <a:srgbClr val="EE687E"/>
                </a:solidFill>
                <a:latin typeface="Arial" panose="02020603050405020304" pitchFamily="2"/>
              </a:rPr>
              <a:t>intérêts </a:t>
            </a:r>
            <a:r>
              <a:rPr lang="fr-FR" u="sng" spc="-80" dirty="0">
                <a:solidFill>
                  <a:srgbClr val="EE687E"/>
                </a:solidFill>
                <a:latin typeface="Arial" panose="02020603050405020304" pitchFamily="2"/>
              </a:rPr>
              <a:t>du Groupe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08861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14db97b14b3f33adc51ef0e8a811bdedc5b4c7"/>
  <p:tag name="ISPRING_RESOURCE_PATHS_HASH_2" val="5e77e125612d9499037ec9e91518b15ef365ab6"/>
</p:tagLst>
</file>

<file path=ppt/theme/theme1.xml><?xml version="1.0" encoding="utf-8"?>
<a:theme xmlns:a="http://schemas.openxmlformats.org/drawingml/2006/main" name="Thales_global_16.9_new_VF">
  <a:themeElements>
    <a:clrScheme name="Personnalisé 14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ésentation25" id="{E7E16005-9260-6E46-9180-EBBF6B7E4CF5}" vid="{93703B60-58F2-3A4B-9CBB-DF4D9594199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Thales_global_16.9_new_VF</Template>
  <TotalTime>8540</TotalTime>
  <Words>2658</Words>
  <Application>Microsoft Office PowerPoint</Application>
  <PresentationFormat>Affichage à l'écran (16:9)</PresentationFormat>
  <Paragraphs>335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Thales_global_16.9_new_VF</vt:lpstr>
      <vt:lpstr>Sensibilisation IGTR </vt:lpstr>
      <vt:lpstr> Règles de gouvernance des Offres issues des MRBOA </vt:lpstr>
      <vt:lpstr>Présentation PowerPoint</vt:lpstr>
      <vt:lpstr>Règles MRBOA - Détails offres B0 / B1 / B2 / Critiques</vt:lpstr>
      <vt:lpstr>L’entrée en scène des IGTR d’après les MRBOA</vt:lpstr>
      <vt:lpstr>L’entrée en scène des IGTR d’après les MRBOA</vt:lpstr>
      <vt:lpstr>IGTR – Raisons d'être</vt:lpstr>
      <vt:lpstr> IGTR - Principes à l’origine de leur élaboration  </vt:lpstr>
      <vt:lpstr> IGTR - Principes à l’origine de leur élaboration  </vt:lpstr>
      <vt:lpstr> IGTR, arbre de décision et modèle de contrat pour une relation entre entités Thales :  </vt:lpstr>
      <vt:lpstr>Application des IGTR : principes de base</vt:lpstr>
      <vt:lpstr>IGTR 1 : Prix de marché</vt:lpstr>
      <vt:lpstr>IGTR 2 : Partage de marge</vt:lpstr>
      <vt:lpstr>IGTR 2 : Partage de marge</vt:lpstr>
      <vt:lpstr>IGTR 2 : Partage de marge</vt:lpstr>
      <vt:lpstr> IGTR 3 : CBB + x%</vt:lpstr>
      <vt:lpstr> Provisions pour risques            (1/3)  </vt:lpstr>
      <vt:lpstr> Provisions pour risques            (2/3)  </vt:lpstr>
      <vt:lpstr> Provisions pour risques            (3/3)  </vt:lpstr>
      <vt:lpstr> Du bon usage.... des IGTR  </vt:lpstr>
      <vt:lpstr>Présentation PowerPoint</vt:lpstr>
      <vt:lpstr> Prodsouth - Contexte </vt:lpstr>
      <vt:lpstr> Prodsouth – Travail demandé </vt:lpstr>
      <vt:lpstr> Prodsouth – Informations générales </vt:lpstr>
      <vt:lpstr> Prodsouth – Informations TCS </vt:lpstr>
      <vt:lpstr> Prodsouth – Informations TS </vt:lpstr>
    </vt:vector>
  </TitlesOfParts>
  <Company>Thales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MADAN KUMAR Suguna</dc:creator>
  <cp:lastModifiedBy>Francois CAZABAT</cp:lastModifiedBy>
  <cp:revision>69</cp:revision>
  <cp:lastPrinted>2016-05-09T06:01:47Z</cp:lastPrinted>
  <dcterms:created xsi:type="dcterms:W3CDTF">2016-03-30T14:17:01Z</dcterms:created>
  <dcterms:modified xsi:type="dcterms:W3CDTF">2016-05-09T06:10:16Z</dcterms:modified>
</cp:coreProperties>
</file>